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3"/>
  </p:notesMasterIdLst>
  <p:sldIdLst>
    <p:sldId id="256" r:id="rId2"/>
    <p:sldId id="272" r:id="rId3"/>
    <p:sldId id="257" r:id="rId4"/>
    <p:sldId id="258" r:id="rId5"/>
    <p:sldId id="269" r:id="rId6"/>
    <p:sldId id="267" r:id="rId7"/>
    <p:sldId id="259" r:id="rId8"/>
    <p:sldId id="260" r:id="rId9"/>
    <p:sldId id="271" r:id="rId10"/>
    <p:sldId id="261" r:id="rId11"/>
    <p:sldId id="262" r:id="rId12"/>
    <p:sldId id="265" r:id="rId13"/>
    <p:sldId id="273" r:id="rId14"/>
    <p:sldId id="270" r:id="rId15"/>
    <p:sldId id="263" r:id="rId16"/>
    <p:sldId id="276" r:id="rId17"/>
    <p:sldId id="268" r:id="rId18"/>
    <p:sldId id="266" r:id="rId19"/>
    <p:sldId id="275" r:id="rId20"/>
    <p:sldId id="274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6327"/>
  </p:normalViewPr>
  <p:slideViewPr>
    <p:cSldViewPr snapToGrid="0" snapToObjects="1">
      <p:cViewPr varScale="1">
        <p:scale>
          <a:sx n="144" d="100"/>
          <a:sy n="144" d="100"/>
        </p:scale>
        <p:origin x="21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90242D-81D8-2E45-8D9C-A44950EB8EB3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A7517-FCE4-4E42-8367-2751AB63A2E1}">
      <dgm:prSet phldrT="[Text]"/>
      <dgm:spPr/>
      <dgm:t>
        <a:bodyPr/>
        <a:lstStyle/>
        <a:p>
          <a:r>
            <a:rPr lang="en-US" dirty="0"/>
            <a:t>Have an idea</a:t>
          </a:r>
        </a:p>
      </dgm:t>
    </dgm:pt>
    <dgm:pt modelId="{8A2C4E6A-29AA-6A40-85B9-85E4D8DEA063}" type="parTrans" cxnId="{B23B9B3D-AFA9-F74C-A841-C75D591E8BF9}">
      <dgm:prSet/>
      <dgm:spPr/>
      <dgm:t>
        <a:bodyPr/>
        <a:lstStyle/>
        <a:p>
          <a:endParaRPr lang="en-US"/>
        </a:p>
      </dgm:t>
    </dgm:pt>
    <dgm:pt modelId="{4A72DA5F-FAD1-654C-9EFF-2D1D7E80C6DA}" type="sibTrans" cxnId="{B23B9B3D-AFA9-F74C-A841-C75D591E8BF9}">
      <dgm:prSet/>
      <dgm:spPr/>
      <dgm:t>
        <a:bodyPr/>
        <a:lstStyle/>
        <a:p>
          <a:endParaRPr lang="en-US"/>
        </a:p>
      </dgm:t>
    </dgm:pt>
    <dgm:pt modelId="{B30F18A6-0946-7641-BC13-0D3B7A79F74A}">
      <dgm:prSet phldrT="[Text]"/>
      <dgm:spPr/>
      <dgm:t>
        <a:bodyPr/>
        <a:lstStyle/>
        <a:p>
          <a:r>
            <a:rPr lang="en-US" dirty="0"/>
            <a:t>Create/obtain datasets</a:t>
          </a:r>
        </a:p>
      </dgm:t>
    </dgm:pt>
    <dgm:pt modelId="{11B94278-E648-A947-A67E-54EAEC69FE97}" type="parTrans" cxnId="{199D24D3-58AA-684D-8E23-989A05655A27}">
      <dgm:prSet/>
      <dgm:spPr/>
      <dgm:t>
        <a:bodyPr/>
        <a:lstStyle/>
        <a:p>
          <a:endParaRPr lang="en-US"/>
        </a:p>
      </dgm:t>
    </dgm:pt>
    <dgm:pt modelId="{53DC0E05-DE81-8B45-A903-CE032271276F}" type="sibTrans" cxnId="{199D24D3-58AA-684D-8E23-989A05655A27}">
      <dgm:prSet/>
      <dgm:spPr/>
      <dgm:t>
        <a:bodyPr/>
        <a:lstStyle/>
        <a:p>
          <a:endParaRPr lang="en-US"/>
        </a:p>
      </dgm:t>
    </dgm:pt>
    <dgm:pt modelId="{0C59F9E4-60A0-7649-9AEC-ED51E08DFE0D}">
      <dgm:prSet phldrT="[Text]"/>
      <dgm:spPr/>
      <dgm:t>
        <a:bodyPr/>
        <a:lstStyle/>
        <a:p>
          <a:r>
            <a:rPr lang="en-US" dirty="0"/>
            <a:t>Use dataset to generate signal</a:t>
          </a:r>
        </a:p>
      </dgm:t>
    </dgm:pt>
    <dgm:pt modelId="{FB006BD2-7EAF-0A46-8032-039C3E438224}" type="parTrans" cxnId="{FCC73A65-0D3F-CD44-ACC8-1C20AB3B79F3}">
      <dgm:prSet/>
      <dgm:spPr/>
      <dgm:t>
        <a:bodyPr/>
        <a:lstStyle/>
        <a:p>
          <a:endParaRPr lang="en-US"/>
        </a:p>
      </dgm:t>
    </dgm:pt>
    <dgm:pt modelId="{F9F21F2F-104F-8845-B215-1524E9BF9F91}" type="sibTrans" cxnId="{FCC73A65-0D3F-CD44-ACC8-1C20AB3B79F3}">
      <dgm:prSet/>
      <dgm:spPr/>
      <dgm:t>
        <a:bodyPr/>
        <a:lstStyle/>
        <a:p>
          <a:endParaRPr lang="en-US"/>
        </a:p>
      </dgm:t>
    </dgm:pt>
    <dgm:pt modelId="{7C235BDC-0F16-B940-B509-77104D5DB050}">
      <dgm:prSet phldrT="[Text]"/>
      <dgm:spPr/>
      <dgm:t>
        <a:bodyPr/>
        <a:lstStyle/>
        <a:p>
          <a:r>
            <a:rPr lang="en-US" dirty="0"/>
            <a:t>Use signal to construct portfolios</a:t>
          </a:r>
        </a:p>
      </dgm:t>
    </dgm:pt>
    <dgm:pt modelId="{7AB53076-6130-A346-BE01-40FAA78D96AE}" type="parTrans" cxnId="{F517DD4C-8473-9F43-8C18-12C3AB0EAA4E}">
      <dgm:prSet/>
      <dgm:spPr/>
      <dgm:t>
        <a:bodyPr/>
        <a:lstStyle/>
        <a:p>
          <a:endParaRPr lang="en-US"/>
        </a:p>
      </dgm:t>
    </dgm:pt>
    <dgm:pt modelId="{BF0804BC-ED93-1147-8416-345306088FE6}" type="sibTrans" cxnId="{F517DD4C-8473-9F43-8C18-12C3AB0EAA4E}">
      <dgm:prSet/>
      <dgm:spPr/>
      <dgm:t>
        <a:bodyPr/>
        <a:lstStyle/>
        <a:p>
          <a:endParaRPr lang="en-US"/>
        </a:p>
      </dgm:t>
    </dgm:pt>
    <dgm:pt modelId="{1EF9BA79-7580-D84B-ACE1-02B3B2563C3F}">
      <dgm:prSet phldrT="[Text]"/>
      <dgm:spPr/>
      <dgm:t>
        <a:bodyPr/>
        <a:lstStyle/>
        <a:p>
          <a:r>
            <a:rPr lang="en-US" dirty="0"/>
            <a:t>Analyze Portfolios and Outcomes</a:t>
          </a:r>
        </a:p>
      </dgm:t>
    </dgm:pt>
    <dgm:pt modelId="{DC86D112-131A-904C-BAFA-0216472FE8EB}" type="parTrans" cxnId="{32F13502-E229-9E4E-9F06-F0F21212BB7C}">
      <dgm:prSet/>
      <dgm:spPr/>
      <dgm:t>
        <a:bodyPr/>
        <a:lstStyle/>
        <a:p>
          <a:endParaRPr lang="en-US"/>
        </a:p>
      </dgm:t>
    </dgm:pt>
    <dgm:pt modelId="{BB87BA2F-9925-414B-98E7-33839C999395}" type="sibTrans" cxnId="{32F13502-E229-9E4E-9F06-F0F21212BB7C}">
      <dgm:prSet/>
      <dgm:spPr/>
      <dgm:t>
        <a:bodyPr/>
        <a:lstStyle/>
        <a:p>
          <a:endParaRPr lang="en-US"/>
        </a:p>
      </dgm:t>
    </dgm:pt>
    <dgm:pt modelId="{65D8F822-DB36-5048-B91B-B10BACBA9251}" type="pres">
      <dgm:prSet presAssocID="{7790242D-81D8-2E45-8D9C-A44950EB8EB3}" presName="Name0" presStyleCnt="0">
        <dgm:presLayoutVars>
          <dgm:dir/>
          <dgm:animLvl val="lvl"/>
          <dgm:resizeHandles val="exact"/>
        </dgm:presLayoutVars>
      </dgm:prSet>
      <dgm:spPr/>
    </dgm:pt>
    <dgm:pt modelId="{D123EF20-F6DC-ED41-83A6-C198B2540F4E}" type="pres">
      <dgm:prSet presAssocID="{B64A7517-FCE4-4E42-8367-2751AB63A2E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635D773-B3E6-3247-8CAD-FAFC0EB37F5A}" type="pres">
      <dgm:prSet presAssocID="{4A72DA5F-FAD1-654C-9EFF-2D1D7E80C6DA}" presName="parTxOnlySpace" presStyleCnt="0"/>
      <dgm:spPr/>
    </dgm:pt>
    <dgm:pt modelId="{4703166B-9B96-4045-823A-DCF8DDD063E7}" type="pres">
      <dgm:prSet presAssocID="{B30F18A6-0946-7641-BC13-0D3B7A79F74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FA444CB-8719-E645-AA44-2D02563D1459}" type="pres">
      <dgm:prSet presAssocID="{53DC0E05-DE81-8B45-A903-CE032271276F}" presName="parTxOnlySpace" presStyleCnt="0"/>
      <dgm:spPr/>
    </dgm:pt>
    <dgm:pt modelId="{7B8D786B-2B12-C94D-AFDC-36E136A21E8A}" type="pres">
      <dgm:prSet presAssocID="{0C59F9E4-60A0-7649-9AEC-ED51E08DFE0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78703AA-7A19-6848-BF52-4D41A8CB6B02}" type="pres">
      <dgm:prSet presAssocID="{F9F21F2F-104F-8845-B215-1524E9BF9F91}" presName="parTxOnlySpace" presStyleCnt="0"/>
      <dgm:spPr/>
    </dgm:pt>
    <dgm:pt modelId="{160A51C3-BBF1-784C-9A2B-8AEB77F8D90F}" type="pres">
      <dgm:prSet presAssocID="{7C235BDC-0F16-B940-B509-77104D5DB05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B93D74F-743E-9241-AF29-DA1841044F41}" type="pres">
      <dgm:prSet presAssocID="{BF0804BC-ED93-1147-8416-345306088FE6}" presName="parTxOnlySpace" presStyleCnt="0"/>
      <dgm:spPr/>
    </dgm:pt>
    <dgm:pt modelId="{B1AB5390-2D86-8540-A4F5-82F098E083DD}" type="pres">
      <dgm:prSet presAssocID="{1EF9BA79-7580-D84B-ACE1-02B3B2563C3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2F13502-E229-9E4E-9F06-F0F21212BB7C}" srcId="{7790242D-81D8-2E45-8D9C-A44950EB8EB3}" destId="{1EF9BA79-7580-D84B-ACE1-02B3B2563C3F}" srcOrd="4" destOrd="0" parTransId="{DC86D112-131A-904C-BAFA-0216472FE8EB}" sibTransId="{BB87BA2F-9925-414B-98E7-33839C999395}"/>
    <dgm:cxn modelId="{B7FB2C03-F5C9-D54D-B6EA-FB20AF091173}" type="presOf" srcId="{0C59F9E4-60A0-7649-9AEC-ED51E08DFE0D}" destId="{7B8D786B-2B12-C94D-AFDC-36E136A21E8A}" srcOrd="0" destOrd="0" presId="urn:microsoft.com/office/officeart/2005/8/layout/chevron1"/>
    <dgm:cxn modelId="{B23B9B3D-AFA9-F74C-A841-C75D591E8BF9}" srcId="{7790242D-81D8-2E45-8D9C-A44950EB8EB3}" destId="{B64A7517-FCE4-4E42-8367-2751AB63A2E1}" srcOrd="0" destOrd="0" parTransId="{8A2C4E6A-29AA-6A40-85B9-85E4D8DEA063}" sibTransId="{4A72DA5F-FAD1-654C-9EFF-2D1D7E80C6DA}"/>
    <dgm:cxn modelId="{DE57763F-046D-BA43-89DB-87488258AAE1}" type="presOf" srcId="{7C235BDC-0F16-B940-B509-77104D5DB050}" destId="{160A51C3-BBF1-784C-9A2B-8AEB77F8D90F}" srcOrd="0" destOrd="0" presId="urn:microsoft.com/office/officeart/2005/8/layout/chevron1"/>
    <dgm:cxn modelId="{F517DD4C-8473-9F43-8C18-12C3AB0EAA4E}" srcId="{7790242D-81D8-2E45-8D9C-A44950EB8EB3}" destId="{7C235BDC-0F16-B940-B509-77104D5DB050}" srcOrd="3" destOrd="0" parTransId="{7AB53076-6130-A346-BE01-40FAA78D96AE}" sibTransId="{BF0804BC-ED93-1147-8416-345306088FE6}"/>
    <dgm:cxn modelId="{FCC73A65-0D3F-CD44-ACC8-1C20AB3B79F3}" srcId="{7790242D-81D8-2E45-8D9C-A44950EB8EB3}" destId="{0C59F9E4-60A0-7649-9AEC-ED51E08DFE0D}" srcOrd="2" destOrd="0" parTransId="{FB006BD2-7EAF-0A46-8032-039C3E438224}" sibTransId="{F9F21F2F-104F-8845-B215-1524E9BF9F91}"/>
    <dgm:cxn modelId="{E35F8E69-4FD2-2E44-AA84-B3CD72F4E502}" type="presOf" srcId="{1EF9BA79-7580-D84B-ACE1-02B3B2563C3F}" destId="{B1AB5390-2D86-8540-A4F5-82F098E083DD}" srcOrd="0" destOrd="0" presId="urn:microsoft.com/office/officeart/2005/8/layout/chevron1"/>
    <dgm:cxn modelId="{2FC8186C-BE1E-3F45-BA5D-8813F1BE3D83}" type="presOf" srcId="{B30F18A6-0946-7641-BC13-0D3B7A79F74A}" destId="{4703166B-9B96-4045-823A-DCF8DDD063E7}" srcOrd="0" destOrd="0" presId="urn:microsoft.com/office/officeart/2005/8/layout/chevron1"/>
    <dgm:cxn modelId="{54C66D7B-022D-5C4A-A361-2AB65B7C76AB}" type="presOf" srcId="{7790242D-81D8-2E45-8D9C-A44950EB8EB3}" destId="{65D8F822-DB36-5048-B91B-B10BACBA9251}" srcOrd="0" destOrd="0" presId="urn:microsoft.com/office/officeart/2005/8/layout/chevron1"/>
    <dgm:cxn modelId="{1C92F2B6-8A0D-1A40-B26F-62C195DD8EFB}" type="presOf" srcId="{B64A7517-FCE4-4E42-8367-2751AB63A2E1}" destId="{D123EF20-F6DC-ED41-83A6-C198B2540F4E}" srcOrd="0" destOrd="0" presId="urn:microsoft.com/office/officeart/2005/8/layout/chevron1"/>
    <dgm:cxn modelId="{199D24D3-58AA-684D-8E23-989A05655A27}" srcId="{7790242D-81D8-2E45-8D9C-A44950EB8EB3}" destId="{B30F18A6-0946-7641-BC13-0D3B7A79F74A}" srcOrd="1" destOrd="0" parTransId="{11B94278-E648-A947-A67E-54EAEC69FE97}" sibTransId="{53DC0E05-DE81-8B45-A903-CE032271276F}"/>
    <dgm:cxn modelId="{9673C1E2-7B7F-644C-B69F-D99F829E6D02}" type="presParOf" srcId="{65D8F822-DB36-5048-B91B-B10BACBA9251}" destId="{D123EF20-F6DC-ED41-83A6-C198B2540F4E}" srcOrd="0" destOrd="0" presId="urn:microsoft.com/office/officeart/2005/8/layout/chevron1"/>
    <dgm:cxn modelId="{E1E8F469-0246-DC44-B3BD-F0EB4409F757}" type="presParOf" srcId="{65D8F822-DB36-5048-B91B-B10BACBA9251}" destId="{4635D773-B3E6-3247-8CAD-FAFC0EB37F5A}" srcOrd="1" destOrd="0" presId="urn:microsoft.com/office/officeart/2005/8/layout/chevron1"/>
    <dgm:cxn modelId="{C81A871E-3267-D74B-BAD7-057CDFC12291}" type="presParOf" srcId="{65D8F822-DB36-5048-B91B-B10BACBA9251}" destId="{4703166B-9B96-4045-823A-DCF8DDD063E7}" srcOrd="2" destOrd="0" presId="urn:microsoft.com/office/officeart/2005/8/layout/chevron1"/>
    <dgm:cxn modelId="{F0F80988-E586-E644-A05C-06DA536C8125}" type="presParOf" srcId="{65D8F822-DB36-5048-B91B-B10BACBA9251}" destId="{6FA444CB-8719-E645-AA44-2D02563D1459}" srcOrd="3" destOrd="0" presId="urn:microsoft.com/office/officeart/2005/8/layout/chevron1"/>
    <dgm:cxn modelId="{E0E6F963-3043-BB42-A6C3-39FDBEE5FA2C}" type="presParOf" srcId="{65D8F822-DB36-5048-B91B-B10BACBA9251}" destId="{7B8D786B-2B12-C94D-AFDC-36E136A21E8A}" srcOrd="4" destOrd="0" presId="urn:microsoft.com/office/officeart/2005/8/layout/chevron1"/>
    <dgm:cxn modelId="{28CB1F3F-B326-0042-8589-E457E2793EF8}" type="presParOf" srcId="{65D8F822-DB36-5048-B91B-B10BACBA9251}" destId="{D78703AA-7A19-6848-BF52-4D41A8CB6B02}" srcOrd="5" destOrd="0" presId="urn:microsoft.com/office/officeart/2005/8/layout/chevron1"/>
    <dgm:cxn modelId="{BB21408B-73E5-C547-AC63-1AD5E1E7D7CA}" type="presParOf" srcId="{65D8F822-DB36-5048-B91B-B10BACBA9251}" destId="{160A51C3-BBF1-784C-9A2B-8AEB77F8D90F}" srcOrd="6" destOrd="0" presId="urn:microsoft.com/office/officeart/2005/8/layout/chevron1"/>
    <dgm:cxn modelId="{1305E7DE-FCCA-0341-85F5-C8733CBBD7F8}" type="presParOf" srcId="{65D8F822-DB36-5048-B91B-B10BACBA9251}" destId="{DB93D74F-743E-9241-AF29-DA1841044F41}" srcOrd="7" destOrd="0" presId="urn:microsoft.com/office/officeart/2005/8/layout/chevron1"/>
    <dgm:cxn modelId="{E97B9BBF-354A-F940-A971-F3F255E9E362}" type="presParOf" srcId="{65D8F822-DB36-5048-B91B-B10BACBA9251}" destId="{B1AB5390-2D86-8540-A4F5-82F098E083D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90242D-81D8-2E45-8D9C-A44950EB8EB3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A7517-FCE4-4E42-8367-2751AB63A2E1}">
      <dgm:prSet phldrT="[Text]"/>
      <dgm:spPr/>
      <dgm:t>
        <a:bodyPr/>
        <a:lstStyle/>
        <a:p>
          <a:r>
            <a:rPr lang="en-US" dirty="0"/>
            <a:t>Have an idea</a:t>
          </a:r>
        </a:p>
      </dgm:t>
    </dgm:pt>
    <dgm:pt modelId="{8A2C4E6A-29AA-6A40-85B9-85E4D8DEA063}" type="parTrans" cxnId="{B23B9B3D-AFA9-F74C-A841-C75D591E8BF9}">
      <dgm:prSet/>
      <dgm:spPr/>
      <dgm:t>
        <a:bodyPr/>
        <a:lstStyle/>
        <a:p>
          <a:endParaRPr lang="en-US"/>
        </a:p>
      </dgm:t>
    </dgm:pt>
    <dgm:pt modelId="{4A72DA5F-FAD1-654C-9EFF-2D1D7E80C6DA}" type="sibTrans" cxnId="{B23B9B3D-AFA9-F74C-A841-C75D591E8BF9}">
      <dgm:prSet/>
      <dgm:spPr/>
      <dgm:t>
        <a:bodyPr/>
        <a:lstStyle/>
        <a:p>
          <a:endParaRPr lang="en-US"/>
        </a:p>
      </dgm:t>
    </dgm:pt>
    <dgm:pt modelId="{B30F18A6-0946-7641-BC13-0D3B7A79F74A}">
      <dgm:prSet phldrT="[Text]"/>
      <dgm:spPr/>
      <dgm:t>
        <a:bodyPr/>
        <a:lstStyle/>
        <a:p>
          <a:r>
            <a:rPr lang="en-US" dirty="0"/>
            <a:t>Create/obtain datasets</a:t>
          </a:r>
        </a:p>
      </dgm:t>
    </dgm:pt>
    <dgm:pt modelId="{11B94278-E648-A947-A67E-54EAEC69FE97}" type="parTrans" cxnId="{199D24D3-58AA-684D-8E23-989A05655A27}">
      <dgm:prSet/>
      <dgm:spPr/>
      <dgm:t>
        <a:bodyPr/>
        <a:lstStyle/>
        <a:p>
          <a:endParaRPr lang="en-US"/>
        </a:p>
      </dgm:t>
    </dgm:pt>
    <dgm:pt modelId="{53DC0E05-DE81-8B45-A903-CE032271276F}" type="sibTrans" cxnId="{199D24D3-58AA-684D-8E23-989A05655A27}">
      <dgm:prSet/>
      <dgm:spPr/>
      <dgm:t>
        <a:bodyPr/>
        <a:lstStyle/>
        <a:p>
          <a:endParaRPr lang="en-US"/>
        </a:p>
      </dgm:t>
    </dgm:pt>
    <dgm:pt modelId="{0C59F9E4-60A0-7649-9AEC-ED51E08DFE0D}">
      <dgm:prSet phldrT="[Text]"/>
      <dgm:spPr/>
      <dgm:t>
        <a:bodyPr/>
        <a:lstStyle/>
        <a:p>
          <a:r>
            <a:rPr lang="en-US" dirty="0"/>
            <a:t>Use dataset to generate signal</a:t>
          </a:r>
        </a:p>
      </dgm:t>
    </dgm:pt>
    <dgm:pt modelId="{FB006BD2-7EAF-0A46-8032-039C3E438224}" type="parTrans" cxnId="{FCC73A65-0D3F-CD44-ACC8-1C20AB3B79F3}">
      <dgm:prSet/>
      <dgm:spPr/>
      <dgm:t>
        <a:bodyPr/>
        <a:lstStyle/>
        <a:p>
          <a:endParaRPr lang="en-US"/>
        </a:p>
      </dgm:t>
    </dgm:pt>
    <dgm:pt modelId="{F9F21F2F-104F-8845-B215-1524E9BF9F91}" type="sibTrans" cxnId="{FCC73A65-0D3F-CD44-ACC8-1C20AB3B79F3}">
      <dgm:prSet/>
      <dgm:spPr/>
      <dgm:t>
        <a:bodyPr/>
        <a:lstStyle/>
        <a:p>
          <a:endParaRPr lang="en-US"/>
        </a:p>
      </dgm:t>
    </dgm:pt>
    <dgm:pt modelId="{7C235BDC-0F16-B940-B509-77104D5DB050}">
      <dgm:prSet phldrT="[Text]"/>
      <dgm:spPr/>
      <dgm:t>
        <a:bodyPr/>
        <a:lstStyle/>
        <a:p>
          <a:r>
            <a:rPr lang="en-US" dirty="0"/>
            <a:t>Use signal to construct portfolios</a:t>
          </a:r>
        </a:p>
      </dgm:t>
    </dgm:pt>
    <dgm:pt modelId="{7AB53076-6130-A346-BE01-40FAA78D96AE}" type="parTrans" cxnId="{F517DD4C-8473-9F43-8C18-12C3AB0EAA4E}">
      <dgm:prSet/>
      <dgm:spPr/>
      <dgm:t>
        <a:bodyPr/>
        <a:lstStyle/>
        <a:p>
          <a:endParaRPr lang="en-US"/>
        </a:p>
      </dgm:t>
    </dgm:pt>
    <dgm:pt modelId="{BF0804BC-ED93-1147-8416-345306088FE6}" type="sibTrans" cxnId="{F517DD4C-8473-9F43-8C18-12C3AB0EAA4E}">
      <dgm:prSet/>
      <dgm:spPr/>
      <dgm:t>
        <a:bodyPr/>
        <a:lstStyle/>
        <a:p>
          <a:endParaRPr lang="en-US"/>
        </a:p>
      </dgm:t>
    </dgm:pt>
    <dgm:pt modelId="{1EF9BA79-7580-D84B-ACE1-02B3B2563C3F}">
      <dgm:prSet phldrT="[Text]"/>
      <dgm:spPr/>
      <dgm:t>
        <a:bodyPr/>
        <a:lstStyle/>
        <a:p>
          <a:r>
            <a:rPr lang="en-US" dirty="0"/>
            <a:t>Analyze Portfolios and Outcomes</a:t>
          </a:r>
        </a:p>
      </dgm:t>
    </dgm:pt>
    <dgm:pt modelId="{DC86D112-131A-904C-BAFA-0216472FE8EB}" type="parTrans" cxnId="{32F13502-E229-9E4E-9F06-F0F21212BB7C}">
      <dgm:prSet/>
      <dgm:spPr/>
      <dgm:t>
        <a:bodyPr/>
        <a:lstStyle/>
        <a:p>
          <a:endParaRPr lang="en-US"/>
        </a:p>
      </dgm:t>
    </dgm:pt>
    <dgm:pt modelId="{BB87BA2F-9925-414B-98E7-33839C999395}" type="sibTrans" cxnId="{32F13502-E229-9E4E-9F06-F0F21212BB7C}">
      <dgm:prSet/>
      <dgm:spPr/>
      <dgm:t>
        <a:bodyPr/>
        <a:lstStyle/>
        <a:p>
          <a:endParaRPr lang="en-US"/>
        </a:p>
      </dgm:t>
    </dgm:pt>
    <dgm:pt modelId="{65D8F822-DB36-5048-B91B-B10BACBA9251}" type="pres">
      <dgm:prSet presAssocID="{7790242D-81D8-2E45-8D9C-A44950EB8EB3}" presName="Name0" presStyleCnt="0">
        <dgm:presLayoutVars>
          <dgm:dir/>
          <dgm:animLvl val="lvl"/>
          <dgm:resizeHandles val="exact"/>
        </dgm:presLayoutVars>
      </dgm:prSet>
      <dgm:spPr/>
    </dgm:pt>
    <dgm:pt modelId="{D123EF20-F6DC-ED41-83A6-C198B2540F4E}" type="pres">
      <dgm:prSet presAssocID="{B64A7517-FCE4-4E42-8367-2751AB63A2E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635D773-B3E6-3247-8CAD-FAFC0EB37F5A}" type="pres">
      <dgm:prSet presAssocID="{4A72DA5F-FAD1-654C-9EFF-2D1D7E80C6DA}" presName="parTxOnlySpace" presStyleCnt="0"/>
      <dgm:spPr/>
    </dgm:pt>
    <dgm:pt modelId="{4703166B-9B96-4045-823A-DCF8DDD063E7}" type="pres">
      <dgm:prSet presAssocID="{B30F18A6-0946-7641-BC13-0D3B7A79F74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FA444CB-8719-E645-AA44-2D02563D1459}" type="pres">
      <dgm:prSet presAssocID="{53DC0E05-DE81-8B45-A903-CE032271276F}" presName="parTxOnlySpace" presStyleCnt="0"/>
      <dgm:spPr/>
    </dgm:pt>
    <dgm:pt modelId="{7B8D786B-2B12-C94D-AFDC-36E136A21E8A}" type="pres">
      <dgm:prSet presAssocID="{0C59F9E4-60A0-7649-9AEC-ED51E08DFE0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78703AA-7A19-6848-BF52-4D41A8CB6B02}" type="pres">
      <dgm:prSet presAssocID="{F9F21F2F-104F-8845-B215-1524E9BF9F91}" presName="parTxOnlySpace" presStyleCnt="0"/>
      <dgm:spPr/>
    </dgm:pt>
    <dgm:pt modelId="{160A51C3-BBF1-784C-9A2B-8AEB77F8D90F}" type="pres">
      <dgm:prSet presAssocID="{7C235BDC-0F16-B940-B509-77104D5DB05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B93D74F-743E-9241-AF29-DA1841044F41}" type="pres">
      <dgm:prSet presAssocID="{BF0804BC-ED93-1147-8416-345306088FE6}" presName="parTxOnlySpace" presStyleCnt="0"/>
      <dgm:spPr/>
    </dgm:pt>
    <dgm:pt modelId="{B1AB5390-2D86-8540-A4F5-82F098E083DD}" type="pres">
      <dgm:prSet presAssocID="{1EF9BA79-7580-D84B-ACE1-02B3B2563C3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2F13502-E229-9E4E-9F06-F0F21212BB7C}" srcId="{7790242D-81D8-2E45-8D9C-A44950EB8EB3}" destId="{1EF9BA79-7580-D84B-ACE1-02B3B2563C3F}" srcOrd="4" destOrd="0" parTransId="{DC86D112-131A-904C-BAFA-0216472FE8EB}" sibTransId="{BB87BA2F-9925-414B-98E7-33839C999395}"/>
    <dgm:cxn modelId="{B7FB2C03-F5C9-D54D-B6EA-FB20AF091173}" type="presOf" srcId="{0C59F9E4-60A0-7649-9AEC-ED51E08DFE0D}" destId="{7B8D786B-2B12-C94D-AFDC-36E136A21E8A}" srcOrd="0" destOrd="0" presId="urn:microsoft.com/office/officeart/2005/8/layout/chevron1"/>
    <dgm:cxn modelId="{B23B9B3D-AFA9-F74C-A841-C75D591E8BF9}" srcId="{7790242D-81D8-2E45-8D9C-A44950EB8EB3}" destId="{B64A7517-FCE4-4E42-8367-2751AB63A2E1}" srcOrd="0" destOrd="0" parTransId="{8A2C4E6A-29AA-6A40-85B9-85E4D8DEA063}" sibTransId="{4A72DA5F-FAD1-654C-9EFF-2D1D7E80C6DA}"/>
    <dgm:cxn modelId="{DE57763F-046D-BA43-89DB-87488258AAE1}" type="presOf" srcId="{7C235BDC-0F16-B940-B509-77104D5DB050}" destId="{160A51C3-BBF1-784C-9A2B-8AEB77F8D90F}" srcOrd="0" destOrd="0" presId="urn:microsoft.com/office/officeart/2005/8/layout/chevron1"/>
    <dgm:cxn modelId="{F517DD4C-8473-9F43-8C18-12C3AB0EAA4E}" srcId="{7790242D-81D8-2E45-8D9C-A44950EB8EB3}" destId="{7C235BDC-0F16-B940-B509-77104D5DB050}" srcOrd="3" destOrd="0" parTransId="{7AB53076-6130-A346-BE01-40FAA78D96AE}" sibTransId="{BF0804BC-ED93-1147-8416-345306088FE6}"/>
    <dgm:cxn modelId="{FCC73A65-0D3F-CD44-ACC8-1C20AB3B79F3}" srcId="{7790242D-81D8-2E45-8D9C-A44950EB8EB3}" destId="{0C59F9E4-60A0-7649-9AEC-ED51E08DFE0D}" srcOrd="2" destOrd="0" parTransId="{FB006BD2-7EAF-0A46-8032-039C3E438224}" sibTransId="{F9F21F2F-104F-8845-B215-1524E9BF9F91}"/>
    <dgm:cxn modelId="{E35F8E69-4FD2-2E44-AA84-B3CD72F4E502}" type="presOf" srcId="{1EF9BA79-7580-D84B-ACE1-02B3B2563C3F}" destId="{B1AB5390-2D86-8540-A4F5-82F098E083DD}" srcOrd="0" destOrd="0" presId="urn:microsoft.com/office/officeart/2005/8/layout/chevron1"/>
    <dgm:cxn modelId="{2FC8186C-BE1E-3F45-BA5D-8813F1BE3D83}" type="presOf" srcId="{B30F18A6-0946-7641-BC13-0D3B7A79F74A}" destId="{4703166B-9B96-4045-823A-DCF8DDD063E7}" srcOrd="0" destOrd="0" presId="urn:microsoft.com/office/officeart/2005/8/layout/chevron1"/>
    <dgm:cxn modelId="{54C66D7B-022D-5C4A-A361-2AB65B7C76AB}" type="presOf" srcId="{7790242D-81D8-2E45-8D9C-A44950EB8EB3}" destId="{65D8F822-DB36-5048-B91B-B10BACBA9251}" srcOrd="0" destOrd="0" presId="urn:microsoft.com/office/officeart/2005/8/layout/chevron1"/>
    <dgm:cxn modelId="{1C92F2B6-8A0D-1A40-B26F-62C195DD8EFB}" type="presOf" srcId="{B64A7517-FCE4-4E42-8367-2751AB63A2E1}" destId="{D123EF20-F6DC-ED41-83A6-C198B2540F4E}" srcOrd="0" destOrd="0" presId="urn:microsoft.com/office/officeart/2005/8/layout/chevron1"/>
    <dgm:cxn modelId="{199D24D3-58AA-684D-8E23-989A05655A27}" srcId="{7790242D-81D8-2E45-8D9C-A44950EB8EB3}" destId="{B30F18A6-0946-7641-BC13-0D3B7A79F74A}" srcOrd="1" destOrd="0" parTransId="{11B94278-E648-A947-A67E-54EAEC69FE97}" sibTransId="{53DC0E05-DE81-8B45-A903-CE032271276F}"/>
    <dgm:cxn modelId="{9673C1E2-7B7F-644C-B69F-D99F829E6D02}" type="presParOf" srcId="{65D8F822-DB36-5048-B91B-B10BACBA9251}" destId="{D123EF20-F6DC-ED41-83A6-C198B2540F4E}" srcOrd="0" destOrd="0" presId="urn:microsoft.com/office/officeart/2005/8/layout/chevron1"/>
    <dgm:cxn modelId="{E1E8F469-0246-DC44-B3BD-F0EB4409F757}" type="presParOf" srcId="{65D8F822-DB36-5048-B91B-B10BACBA9251}" destId="{4635D773-B3E6-3247-8CAD-FAFC0EB37F5A}" srcOrd="1" destOrd="0" presId="urn:microsoft.com/office/officeart/2005/8/layout/chevron1"/>
    <dgm:cxn modelId="{C81A871E-3267-D74B-BAD7-057CDFC12291}" type="presParOf" srcId="{65D8F822-DB36-5048-B91B-B10BACBA9251}" destId="{4703166B-9B96-4045-823A-DCF8DDD063E7}" srcOrd="2" destOrd="0" presId="urn:microsoft.com/office/officeart/2005/8/layout/chevron1"/>
    <dgm:cxn modelId="{F0F80988-E586-E644-A05C-06DA536C8125}" type="presParOf" srcId="{65D8F822-DB36-5048-B91B-B10BACBA9251}" destId="{6FA444CB-8719-E645-AA44-2D02563D1459}" srcOrd="3" destOrd="0" presId="urn:microsoft.com/office/officeart/2005/8/layout/chevron1"/>
    <dgm:cxn modelId="{E0E6F963-3043-BB42-A6C3-39FDBEE5FA2C}" type="presParOf" srcId="{65D8F822-DB36-5048-B91B-B10BACBA9251}" destId="{7B8D786B-2B12-C94D-AFDC-36E136A21E8A}" srcOrd="4" destOrd="0" presId="urn:microsoft.com/office/officeart/2005/8/layout/chevron1"/>
    <dgm:cxn modelId="{28CB1F3F-B326-0042-8589-E457E2793EF8}" type="presParOf" srcId="{65D8F822-DB36-5048-B91B-B10BACBA9251}" destId="{D78703AA-7A19-6848-BF52-4D41A8CB6B02}" srcOrd="5" destOrd="0" presId="urn:microsoft.com/office/officeart/2005/8/layout/chevron1"/>
    <dgm:cxn modelId="{BB21408B-73E5-C547-AC63-1AD5E1E7D7CA}" type="presParOf" srcId="{65D8F822-DB36-5048-B91B-B10BACBA9251}" destId="{160A51C3-BBF1-784C-9A2B-8AEB77F8D90F}" srcOrd="6" destOrd="0" presId="urn:microsoft.com/office/officeart/2005/8/layout/chevron1"/>
    <dgm:cxn modelId="{1305E7DE-FCCA-0341-85F5-C8733CBBD7F8}" type="presParOf" srcId="{65D8F822-DB36-5048-B91B-B10BACBA9251}" destId="{DB93D74F-743E-9241-AF29-DA1841044F41}" srcOrd="7" destOrd="0" presId="urn:microsoft.com/office/officeart/2005/8/layout/chevron1"/>
    <dgm:cxn modelId="{E97B9BBF-354A-F940-A971-F3F255E9E362}" type="presParOf" srcId="{65D8F822-DB36-5048-B91B-B10BACBA9251}" destId="{B1AB5390-2D86-8540-A4F5-82F098E083D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90242D-81D8-2E45-8D9C-A44950EB8EB3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A7517-FCE4-4E42-8367-2751AB63A2E1}">
      <dgm:prSet phldrT="[Text]"/>
      <dgm:spPr/>
      <dgm:t>
        <a:bodyPr/>
        <a:lstStyle/>
        <a:p>
          <a:r>
            <a:rPr lang="en-US" dirty="0"/>
            <a:t>Have an idea</a:t>
          </a:r>
        </a:p>
      </dgm:t>
    </dgm:pt>
    <dgm:pt modelId="{8A2C4E6A-29AA-6A40-85B9-85E4D8DEA063}" type="parTrans" cxnId="{B23B9B3D-AFA9-F74C-A841-C75D591E8BF9}">
      <dgm:prSet/>
      <dgm:spPr/>
      <dgm:t>
        <a:bodyPr/>
        <a:lstStyle/>
        <a:p>
          <a:endParaRPr lang="en-US"/>
        </a:p>
      </dgm:t>
    </dgm:pt>
    <dgm:pt modelId="{4A72DA5F-FAD1-654C-9EFF-2D1D7E80C6DA}" type="sibTrans" cxnId="{B23B9B3D-AFA9-F74C-A841-C75D591E8BF9}">
      <dgm:prSet/>
      <dgm:spPr/>
      <dgm:t>
        <a:bodyPr/>
        <a:lstStyle/>
        <a:p>
          <a:endParaRPr lang="en-US"/>
        </a:p>
      </dgm:t>
    </dgm:pt>
    <dgm:pt modelId="{B30F18A6-0946-7641-BC13-0D3B7A79F74A}">
      <dgm:prSet phldrT="[Text]"/>
      <dgm:spPr/>
      <dgm:t>
        <a:bodyPr/>
        <a:lstStyle/>
        <a:p>
          <a:r>
            <a:rPr lang="en-US" dirty="0"/>
            <a:t>Create/obtain datasets</a:t>
          </a:r>
        </a:p>
      </dgm:t>
    </dgm:pt>
    <dgm:pt modelId="{11B94278-E648-A947-A67E-54EAEC69FE97}" type="parTrans" cxnId="{199D24D3-58AA-684D-8E23-989A05655A27}">
      <dgm:prSet/>
      <dgm:spPr/>
      <dgm:t>
        <a:bodyPr/>
        <a:lstStyle/>
        <a:p>
          <a:endParaRPr lang="en-US"/>
        </a:p>
      </dgm:t>
    </dgm:pt>
    <dgm:pt modelId="{53DC0E05-DE81-8B45-A903-CE032271276F}" type="sibTrans" cxnId="{199D24D3-58AA-684D-8E23-989A05655A27}">
      <dgm:prSet/>
      <dgm:spPr/>
      <dgm:t>
        <a:bodyPr/>
        <a:lstStyle/>
        <a:p>
          <a:endParaRPr lang="en-US"/>
        </a:p>
      </dgm:t>
    </dgm:pt>
    <dgm:pt modelId="{0C59F9E4-60A0-7649-9AEC-ED51E08DFE0D}">
      <dgm:prSet phldrT="[Text]"/>
      <dgm:spPr/>
      <dgm:t>
        <a:bodyPr/>
        <a:lstStyle/>
        <a:p>
          <a:r>
            <a:rPr lang="en-US" dirty="0"/>
            <a:t>Use dataset to generate signal</a:t>
          </a:r>
        </a:p>
      </dgm:t>
    </dgm:pt>
    <dgm:pt modelId="{FB006BD2-7EAF-0A46-8032-039C3E438224}" type="parTrans" cxnId="{FCC73A65-0D3F-CD44-ACC8-1C20AB3B79F3}">
      <dgm:prSet/>
      <dgm:spPr/>
      <dgm:t>
        <a:bodyPr/>
        <a:lstStyle/>
        <a:p>
          <a:endParaRPr lang="en-US"/>
        </a:p>
      </dgm:t>
    </dgm:pt>
    <dgm:pt modelId="{F9F21F2F-104F-8845-B215-1524E9BF9F91}" type="sibTrans" cxnId="{FCC73A65-0D3F-CD44-ACC8-1C20AB3B79F3}">
      <dgm:prSet/>
      <dgm:spPr/>
      <dgm:t>
        <a:bodyPr/>
        <a:lstStyle/>
        <a:p>
          <a:endParaRPr lang="en-US"/>
        </a:p>
      </dgm:t>
    </dgm:pt>
    <dgm:pt modelId="{7C235BDC-0F16-B940-B509-77104D5DB050}">
      <dgm:prSet phldrT="[Text]"/>
      <dgm:spPr/>
      <dgm:t>
        <a:bodyPr/>
        <a:lstStyle/>
        <a:p>
          <a:r>
            <a:rPr lang="en-US" dirty="0"/>
            <a:t>Use signal to construct portfolios</a:t>
          </a:r>
        </a:p>
      </dgm:t>
    </dgm:pt>
    <dgm:pt modelId="{7AB53076-6130-A346-BE01-40FAA78D96AE}" type="parTrans" cxnId="{F517DD4C-8473-9F43-8C18-12C3AB0EAA4E}">
      <dgm:prSet/>
      <dgm:spPr/>
      <dgm:t>
        <a:bodyPr/>
        <a:lstStyle/>
        <a:p>
          <a:endParaRPr lang="en-US"/>
        </a:p>
      </dgm:t>
    </dgm:pt>
    <dgm:pt modelId="{BF0804BC-ED93-1147-8416-345306088FE6}" type="sibTrans" cxnId="{F517DD4C-8473-9F43-8C18-12C3AB0EAA4E}">
      <dgm:prSet/>
      <dgm:spPr/>
      <dgm:t>
        <a:bodyPr/>
        <a:lstStyle/>
        <a:p>
          <a:endParaRPr lang="en-US"/>
        </a:p>
      </dgm:t>
    </dgm:pt>
    <dgm:pt modelId="{1EF9BA79-7580-D84B-ACE1-02B3B2563C3F}">
      <dgm:prSet phldrT="[Text]"/>
      <dgm:spPr/>
      <dgm:t>
        <a:bodyPr/>
        <a:lstStyle/>
        <a:p>
          <a:r>
            <a:rPr lang="en-US" dirty="0"/>
            <a:t>Analyze Portfolios and Outcomes</a:t>
          </a:r>
        </a:p>
      </dgm:t>
    </dgm:pt>
    <dgm:pt modelId="{DC86D112-131A-904C-BAFA-0216472FE8EB}" type="parTrans" cxnId="{32F13502-E229-9E4E-9F06-F0F21212BB7C}">
      <dgm:prSet/>
      <dgm:spPr/>
      <dgm:t>
        <a:bodyPr/>
        <a:lstStyle/>
        <a:p>
          <a:endParaRPr lang="en-US"/>
        </a:p>
      </dgm:t>
    </dgm:pt>
    <dgm:pt modelId="{BB87BA2F-9925-414B-98E7-33839C999395}" type="sibTrans" cxnId="{32F13502-E229-9E4E-9F06-F0F21212BB7C}">
      <dgm:prSet/>
      <dgm:spPr/>
      <dgm:t>
        <a:bodyPr/>
        <a:lstStyle/>
        <a:p>
          <a:endParaRPr lang="en-US"/>
        </a:p>
      </dgm:t>
    </dgm:pt>
    <dgm:pt modelId="{65D8F822-DB36-5048-B91B-B10BACBA9251}" type="pres">
      <dgm:prSet presAssocID="{7790242D-81D8-2E45-8D9C-A44950EB8EB3}" presName="Name0" presStyleCnt="0">
        <dgm:presLayoutVars>
          <dgm:dir/>
          <dgm:animLvl val="lvl"/>
          <dgm:resizeHandles val="exact"/>
        </dgm:presLayoutVars>
      </dgm:prSet>
      <dgm:spPr/>
    </dgm:pt>
    <dgm:pt modelId="{D123EF20-F6DC-ED41-83A6-C198B2540F4E}" type="pres">
      <dgm:prSet presAssocID="{B64A7517-FCE4-4E42-8367-2751AB63A2E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635D773-B3E6-3247-8CAD-FAFC0EB37F5A}" type="pres">
      <dgm:prSet presAssocID="{4A72DA5F-FAD1-654C-9EFF-2D1D7E80C6DA}" presName="parTxOnlySpace" presStyleCnt="0"/>
      <dgm:spPr/>
    </dgm:pt>
    <dgm:pt modelId="{4703166B-9B96-4045-823A-DCF8DDD063E7}" type="pres">
      <dgm:prSet presAssocID="{B30F18A6-0946-7641-BC13-0D3B7A79F74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FA444CB-8719-E645-AA44-2D02563D1459}" type="pres">
      <dgm:prSet presAssocID="{53DC0E05-DE81-8B45-A903-CE032271276F}" presName="parTxOnlySpace" presStyleCnt="0"/>
      <dgm:spPr/>
    </dgm:pt>
    <dgm:pt modelId="{7B8D786B-2B12-C94D-AFDC-36E136A21E8A}" type="pres">
      <dgm:prSet presAssocID="{0C59F9E4-60A0-7649-9AEC-ED51E08DFE0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78703AA-7A19-6848-BF52-4D41A8CB6B02}" type="pres">
      <dgm:prSet presAssocID="{F9F21F2F-104F-8845-B215-1524E9BF9F91}" presName="parTxOnlySpace" presStyleCnt="0"/>
      <dgm:spPr/>
    </dgm:pt>
    <dgm:pt modelId="{160A51C3-BBF1-784C-9A2B-8AEB77F8D90F}" type="pres">
      <dgm:prSet presAssocID="{7C235BDC-0F16-B940-B509-77104D5DB05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B93D74F-743E-9241-AF29-DA1841044F41}" type="pres">
      <dgm:prSet presAssocID="{BF0804BC-ED93-1147-8416-345306088FE6}" presName="parTxOnlySpace" presStyleCnt="0"/>
      <dgm:spPr/>
    </dgm:pt>
    <dgm:pt modelId="{B1AB5390-2D86-8540-A4F5-82F098E083DD}" type="pres">
      <dgm:prSet presAssocID="{1EF9BA79-7580-D84B-ACE1-02B3B2563C3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2F13502-E229-9E4E-9F06-F0F21212BB7C}" srcId="{7790242D-81D8-2E45-8D9C-A44950EB8EB3}" destId="{1EF9BA79-7580-D84B-ACE1-02B3B2563C3F}" srcOrd="4" destOrd="0" parTransId="{DC86D112-131A-904C-BAFA-0216472FE8EB}" sibTransId="{BB87BA2F-9925-414B-98E7-33839C999395}"/>
    <dgm:cxn modelId="{B7FB2C03-F5C9-D54D-B6EA-FB20AF091173}" type="presOf" srcId="{0C59F9E4-60A0-7649-9AEC-ED51E08DFE0D}" destId="{7B8D786B-2B12-C94D-AFDC-36E136A21E8A}" srcOrd="0" destOrd="0" presId="urn:microsoft.com/office/officeart/2005/8/layout/chevron1"/>
    <dgm:cxn modelId="{B23B9B3D-AFA9-F74C-A841-C75D591E8BF9}" srcId="{7790242D-81D8-2E45-8D9C-A44950EB8EB3}" destId="{B64A7517-FCE4-4E42-8367-2751AB63A2E1}" srcOrd="0" destOrd="0" parTransId="{8A2C4E6A-29AA-6A40-85B9-85E4D8DEA063}" sibTransId="{4A72DA5F-FAD1-654C-9EFF-2D1D7E80C6DA}"/>
    <dgm:cxn modelId="{DE57763F-046D-BA43-89DB-87488258AAE1}" type="presOf" srcId="{7C235BDC-0F16-B940-B509-77104D5DB050}" destId="{160A51C3-BBF1-784C-9A2B-8AEB77F8D90F}" srcOrd="0" destOrd="0" presId="urn:microsoft.com/office/officeart/2005/8/layout/chevron1"/>
    <dgm:cxn modelId="{F517DD4C-8473-9F43-8C18-12C3AB0EAA4E}" srcId="{7790242D-81D8-2E45-8D9C-A44950EB8EB3}" destId="{7C235BDC-0F16-B940-B509-77104D5DB050}" srcOrd="3" destOrd="0" parTransId="{7AB53076-6130-A346-BE01-40FAA78D96AE}" sibTransId="{BF0804BC-ED93-1147-8416-345306088FE6}"/>
    <dgm:cxn modelId="{FCC73A65-0D3F-CD44-ACC8-1C20AB3B79F3}" srcId="{7790242D-81D8-2E45-8D9C-A44950EB8EB3}" destId="{0C59F9E4-60A0-7649-9AEC-ED51E08DFE0D}" srcOrd="2" destOrd="0" parTransId="{FB006BD2-7EAF-0A46-8032-039C3E438224}" sibTransId="{F9F21F2F-104F-8845-B215-1524E9BF9F91}"/>
    <dgm:cxn modelId="{E35F8E69-4FD2-2E44-AA84-B3CD72F4E502}" type="presOf" srcId="{1EF9BA79-7580-D84B-ACE1-02B3B2563C3F}" destId="{B1AB5390-2D86-8540-A4F5-82F098E083DD}" srcOrd="0" destOrd="0" presId="urn:microsoft.com/office/officeart/2005/8/layout/chevron1"/>
    <dgm:cxn modelId="{2FC8186C-BE1E-3F45-BA5D-8813F1BE3D83}" type="presOf" srcId="{B30F18A6-0946-7641-BC13-0D3B7A79F74A}" destId="{4703166B-9B96-4045-823A-DCF8DDD063E7}" srcOrd="0" destOrd="0" presId="urn:microsoft.com/office/officeart/2005/8/layout/chevron1"/>
    <dgm:cxn modelId="{54C66D7B-022D-5C4A-A361-2AB65B7C76AB}" type="presOf" srcId="{7790242D-81D8-2E45-8D9C-A44950EB8EB3}" destId="{65D8F822-DB36-5048-B91B-B10BACBA9251}" srcOrd="0" destOrd="0" presId="urn:microsoft.com/office/officeart/2005/8/layout/chevron1"/>
    <dgm:cxn modelId="{1C92F2B6-8A0D-1A40-B26F-62C195DD8EFB}" type="presOf" srcId="{B64A7517-FCE4-4E42-8367-2751AB63A2E1}" destId="{D123EF20-F6DC-ED41-83A6-C198B2540F4E}" srcOrd="0" destOrd="0" presId="urn:microsoft.com/office/officeart/2005/8/layout/chevron1"/>
    <dgm:cxn modelId="{199D24D3-58AA-684D-8E23-989A05655A27}" srcId="{7790242D-81D8-2E45-8D9C-A44950EB8EB3}" destId="{B30F18A6-0946-7641-BC13-0D3B7A79F74A}" srcOrd="1" destOrd="0" parTransId="{11B94278-E648-A947-A67E-54EAEC69FE97}" sibTransId="{53DC0E05-DE81-8B45-A903-CE032271276F}"/>
    <dgm:cxn modelId="{9673C1E2-7B7F-644C-B69F-D99F829E6D02}" type="presParOf" srcId="{65D8F822-DB36-5048-B91B-B10BACBA9251}" destId="{D123EF20-F6DC-ED41-83A6-C198B2540F4E}" srcOrd="0" destOrd="0" presId="urn:microsoft.com/office/officeart/2005/8/layout/chevron1"/>
    <dgm:cxn modelId="{E1E8F469-0246-DC44-B3BD-F0EB4409F757}" type="presParOf" srcId="{65D8F822-DB36-5048-B91B-B10BACBA9251}" destId="{4635D773-B3E6-3247-8CAD-FAFC0EB37F5A}" srcOrd="1" destOrd="0" presId="urn:microsoft.com/office/officeart/2005/8/layout/chevron1"/>
    <dgm:cxn modelId="{C81A871E-3267-D74B-BAD7-057CDFC12291}" type="presParOf" srcId="{65D8F822-DB36-5048-B91B-B10BACBA9251}" destId="{4703166B-9B96-4045-823A-DCF8DDD063E7}" srcOrd="2" destOrd="0" presId="urn:microsoft.com/office/officeart/2005/8/layout/chevron1"/>
    <dgm:cxn modelId="{F0F80988-E586-E644-A05C-06DA536C8125}" type="presParOf" srcId="{65D8F822-DB36-5048-B91B-B10BACBA9251}" destId="{6FA444CB-8719-E645-AA44-2D02563D1459}" srcOrd="3" destOrd="0" presId="urn:microsoft.com/office/officeart/2005/8/layout/chevron1"/>
    <dgm:cxn modelId="{E0E6F963-3043-BB42-A6C3-39FDBEE5FA2C}" type="presParOf" srcId="{65D8F822-DB36-5048-B91B-B10BACBA9251}" destId="{7B8D786B-2B12-C94D-AFDC-36E136A21E8A}" srcOrd="4" destOrd="0" presId="urn:microsoft.com/office/officeart/2005/8/layout/chevron1"/>
    <dgm:cxn modelId="{28CB1F3F-B326-0042-8589-E457E2793EF8}" type="presParOf" srcId="{65D8F822-DB36-5048-B91B-B10BACBA9251}" destId="{D78703AA-7A19-6848-BF52-4D41A8CB6B02}" srcOrd="5" destOrd="0" presId="urn:microsoft.com/office/officeart/2005/8/layout/chevron1"/>
    <dgm:cxn modelId="{BB21408B-73E5-C547-AC63-1AD5E1E7D7CA}" type="presParOf" srcId="{65D8F822-DB36-5048-B91B-B10BACBA9251}" destId="{160A51C3-BBF1-784C-9A2B-8AEB77F8D90F}" srcOrd="6" destOrd="0" presId="urn:microsoft.com/office/officeart/2005/8/layout/chevron1"/>
    <dgm:cxn modelId="{1305E7DE-FCCA-0341-85F5-C8733CBBD7F8}" type="presParOf" srcId="{65D8F822-DB36-5048-B91B-B10BACBA9251}" destId="{DB93D74F-743E-9241-AF29-DA1841044F41}" srcOrd="7" destOrd="0" presId="urn:microsoft.com/office/officeart/2005/8/layout/chevron1"/>
    <dgm:cxn modelId="{E97B9BBF-354A-F940-A971-F3F255E9E362}" type="presParOf" srcId="{65D8F822-DB36-5048-B91B-B10BACBA9251}" destId="{B1AB5390-2D86-8540-A4F5-82F098E083D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90242D-81D8-2E45-8D9C-A44950EB8EB3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A7517-FCE4-4E42-8367-2751AB63A2E1}">
      <dgm:prSet phldrT="[Text]"/>
      <dgm:spPr/>
      <dgm:t>
        <a:bodyPr/>
        <a:lstStyle/>
        <a:p>
          <a:r>
            <a:rPr lang="en-US" dirty="0"/>
            <a:t>Have an idea</a:t>
          </a:r>
        </a:p>
      </dgm:t>
    </dgm:pt>
    <dgm:pt modelId="{8A2C4E6A-29AA-6A40-85B9-85E4D8DEA063}" type="parTrans" cxnId="{B23B9B3D-AFA9-F74C-A841-C75D591E8BF9}">
      <dgm:prSet/>
      <dgm:spPr/>
      <dgm:t>
        <a:bodyPr/>
        <a:lstStyle/>
        <a:p>
          <a:endParaRPr lang="en-US"/>
        </a:p>
      </dgm:t>
    </dgm:pt>
    <dgm:pt modelId="{4A72DA5F-FAD1-654C-9EFF-2D1D7E80C6DA}" type="sibTrans" cxnId="{B23B9B3D-AFA9-F74C-A841-C75D591E8BF9}">
      <dgm:prSet/>
      <dgm:spPr/>
      <dgm:t>
        <a:bodyPr/>
        <a:lstStyle/>
        <a:p>
          <a:endParaRPr lang="en-US"/>
        </a:p>
      </dgm:t>
    </dgm:pt>
    <dgm:pt modelId="{B30F18A6-0946-7641-BC13-0D3B7A79F74A}">
      <dgm:prSet phldrT="[Text]"/>
      <dgm:spPr/>
      <dgm:t>
        <a:bodyPr/>
        <a:lstStyle/>
        <a:p>
          <a:r>
            <a:rPr lang="en-US" dirty="0"/>
            <a:t>Create/obtain datasets</a:t>
          </a:r>
        </a:p>
      </dgm:t>
    </dgm:pt>
    <dgm:pt modelId="{11B94278-E648-A947-A67E-54EAEC69FE97}" type="parTrans" cxnId="{199D24D3-58AA-684D-8E23-989A05655A27}">
      <dgm:prSet/>
      <dgm:spPr/>
      <dgm:t>
        <a:bodyPr/>
        <a:lstStyle/>
        <a:p>
          <a:endParaRPr lang="en-US"/>
        </a:p>
      </dgm:t>
    </dgm:pt>
    <dgm:pt modelId="{53DC0E05-DE81-8B45-A903-CE032271276F}" type="sibTrans" cxnId="{199D24D3-58AA-684D-8E23-989A05655A27}">
      <dgm:prSet/>
      <dgm:spPr/>
      <dgm:t>
        <a:bodyPr/>
        <a:lstStyle/>
        <a:p>
          <a:endParaRPr lang="en-US"/>
        </a:p>
      </dgm:t>
    </dgm:pt>
    <dgm:pt modelId="{0C59F9E4-60A0-7649-9AEC-ED51E08DFE0D}">
      <dgm:prSet phldrT="[Text]"/>
      <dgm:spPr/>
      <dgm:t>
        <a:bodyPr/>
        <a:lstStyle/>
        <a:p>
          <a:r>
            <a:rPr lang="en-US" dirty="0"/>
            <a:t>Use dataset to generate signal</a:t>
          </a:r>
        </a:p>
      </dgm:t>
    </dgm:pt>
    <dgm:pt modelId="{FB006BD2-7EAF-0A46-8032-039C3E438224}" type="parTrans" cxnId="{FCC73A65-0D3F-CD44-ACC8-1C20AB3B79F3}">
      <dgm:prSet/>
      <dgm:spPr/>
      <dgm:t>
        <a:bodyPr/>
        <a:lstStyle/>
        <a:p>
          <a:endParaRPr lang="en-US"/>
        </a:p>
      </dgm:t>
    </dgm:pt>
    <dgm:pt modelId="{F9F21F2F-104F-8845-B215-1524E9BF9F91}" type="sibTrans" cxnId="{FCC73A65-0D3F-CD44-ACC8-1C20AB3B79F3}">
      <dgm:prSet/>
      <dgm:spPr/>
      <dgm:t>
        <a:bodyPr/>
        <a:lstStyle/>
        <a:p>
          <a:endParaRPr lang="en-US"/>
        </a:p>
      </dgm:t>
    </dgm:pt>
    <dgm:pt modelId="{7C235BDC-0F16-B940-B509-77104D5DB050}">
      <dgm:prSet phldrT="[Text]"/>
      <dgm:spPr/>
      <dgm:t>
        <a:bodyPr/>
        <a:lstStyle/>
        <a:p>
          <a:r>
            <a:rPr lang="en-US" dirty="0"/>
            <a:t>Use signal to construct portfolios</a:t>
          </a:r>
        </a:p>
      </dgm:t>
    </dgm:pt>
    <dgm:pt modelId="{7AB53076-6130-A346-BE01-40FAA78D96AE}" type="parTrans" cxnId="{F517DD4C-8473-9F43-8C18-12C3AB0EAA4E}">
      <dgm:prSet/>
      <dgm:spPr/>
      <dgm:t>
        <a:bodyPr/>
        <a:lstStyle/>
        <a:p>
          <a:endParaRPr lang="en-US"/>
        </a:p>
      </dgm:t>
    </dgm:pt>
    <dgm:pt modelId="{BF0804BC-ED93-1147-8416-345306088FE6}" type="sibTrans" cxnId="{F517DD4C-8473-9F43-8C18-12C3AB0EAA4E}">
      <dgm:prSet/>
      <dgm:spPr/>
      <dgm:t>
        <a:bodyPr/>
        <a:lstStyle/>
        <a:p>
          <a:endParaRPr lang="en-US"/>
        </a:p>
      </dgm:t>
    </dgm:pt>
    <dgm:pt modelId="{1EF9BA79-7580-D84B-ACE1-02B3B2563C3F}">
      <dgm:prSet phldrT="[Text]"/>
      <dgm:spPr/>
      <dgm:t>
        <a:bodyPr/>
        <a:lstStyle/>
        <a:p>
          <a:r>
            <a:rPr lang="en-US" dirty="0"/>
            <a:t>Analyze Portfolios and Outcomes</a:t>
          </a:r>
        </a:p>
      </dgm:t>
    </dgm:pt>
    <dgm:pt modelId="{DC86D112-131A-904C-BAFA-0216472FE8EB}" type="parTrans" cxnId="{32F13502-E229-9E4E-9F06-F0F21212BB7C}">
      <dgm:prSet/>
      <dgm:spPr/>
      <dgm:t>
        <a:bodyPr/>
        <a:lstStyle/>
        <a:p>
          <a:endParaRPr lang="en-US"/>
        </a:p>
      </dgm:t>
    </dgm:pt>
    <dgm:pt modelId="{BB87BA2F-9925-414B-98E7-33839C999395}" type="sibTrans" cxnId="{32F13502-E229-9E4E-9F06-F0F21212BB7C}">
      <dgm:prSet/>
      <dgm:spPr/>
      <dgm:t>
        <a:bodyPr/>
        <a:lstStyle/>
        <a:p>
          <a:endParaRPr lang="en-US"/>
        </a:p>
      </dgm:t>
    </dgm:pt>
    <dgm:pt modelId="{65D8F822-DB36-5048-B91B-B10BACBA9251}" type="pres">
      <dgm:prSet presAssocID="{7790242D-81D8-2E45-8D9C-A44950EB8EB3}" presName="Name0" presStyleCnt="0">
        <dgm:presLayoutVars>
          <dgm:dir/>
          <dgm:animLvl val="lvl"/>
          <dgm:resizeHandles val="exact"/>
        </dgm:presLayoutVars>
      </dgm:prSet>
      <dgm:spPr/>
    </dgm:pt>
    <dgm:pt modelId="{D123EF20-F6DC-ED41-83A6-C198B2540F4E}" type="pres">
      <dgm:prSet presAssocID="{B64A7517-FCE4-4E42-8367-2751AB63A2E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635D773-B3E6-3247-8CAD-FAFC0EB37F5A}" type="pres">
      <dgm:prSet presAssocID="{4A72DA5F-FAD1-654C-9EFF-2D1D7E80C6DA}" presName="parTxOnlySpace" presStyleCnt="0"/>
      <dgm:spPr/>
    </dgm:pt>
    <dgm:pt modelId="{4703166B-9B96-4045-823A-DCF8DDD063E7}" type="pres">
      <dgm:prSet presAssocID="{B30F18A6-0946-7641-BC13-0D3B7A79F74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FA444CB-8719-E645-AA44-2D02563D1459}" type="pres">
      <dgm:prSet presAssocID="{53DC0E05-DE81-8B45-A903-CE032271276F}" presName="parTxOnlySpace" presStyleCnt="0"/>
      <dgm:spPr/>
    </dgm:pt>
    <dgm:pt modelId="{7B8D786B-2B12-C94D-AFDC-36E136A21E8A}" type="pres">
      <dgm:prSet presAssocID="{0C59F9E4-60A0-7649-9AEC-ED51E08DFE0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78703AA-7A19-6848-BF52-4D41A8CB6B02}" type="pres">
      <dgm:prSet presAssocID="{F9F21F2F-104F-8845-B215-1524E9BF9F91}" presName="parTxOnlySpace" presStyleCnt="0"/>
      <dgm:spPr/>
    </dgm:pt>
    <dgm:pt modelId="{160A51C3-BBF1-784C-9A2B-8AEB77F8D90F}" type="pres">
      <dgm:prSet presAssocID="{7C235BDC-0F16-B940-B509-77104D5DB05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B93D74F-743E-9241-AF29-DA1841044F41}" type="pres">
      <dgm:prSet presAssocID="{BF0804BC-ED93-1147-8416-345306088FE6}" presName="parTxOnlySpace" presStyleCnt="0"/>
      <dgm:spPr/>
    </dgm:pt>
    <dgm:pt modelId="{B1AB5390-2D86-8540-A4F5-82F098E083DD}" type="pres">
      <dgm:prSet presAssocID="{1EF9BA79-7580-D84B-ACE1-02B3B2563C3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2F13502-E229-9E4E-9F06-F0F21212BB7C}" srcId="{7790242D-81D8-2E45-8D9C-A44950EB8EB3}" destId="{1EF9BA79-7580-D84B-ACE1-02B3B2563C3F}" srcOrd="4" destOrd="0" parTransId="{DC86D112-131A-904C-BAFA-0216472FE8EB}" sibTransId="{BB87BA2F-9925-414B-98E7-33839C999395}"/>
    <dgm:cxn modelId="{B7FB2C03-F5C9-D54D-B6EA-FB20AF091173}" type="presOf" srcId="{0C59F9E4-60A0-7649-9AEC-ED51E08DFE0D}" destId="{7B8D786B-2B12-C94D-AFDC-36E136A21E8A}" srcOrd="0" destOrd="0" presId="urn:microsoft.com/office/officeart/2005/8/layout/chevron1"/>
    <dgm:cxn modelId="{B23B9B3D-AFA9-F74C-A841-C75D591E8BF9}" srcId="{7790242D-81D8-2E45-8D9C-A44950EB8EB3}" destId="{B64A7517-FCE4-4E42-8367-2751AB63A2E1}" srcOrd="0" destOrd="0" parTransId="{8A2C4E6A-29AA-6A40-85B9-85E4D8DEA063}" sibTransId="{4A72DA5F-FAD1-654C-9EFF-2D1D7E80C6DA}"/>
    <dgm:cxn modelId="{DE57763F-046D-BA43-89DB-87488258AAE1}" type="presOf" srcId="{7C235BDC-0F16-B940-B509-77104D5DB050}" destId="{160A51C3-BBF1-784C-9A2B-8AEB77F8D90F}" srcOrd="0" destOrd="0" presId="urn:microsoft.com/office/officeart/2005/8/layout/chevron1"/>
    <dgm:cxn modelId="{F517DD4C-8473-9F43-8C18-12C3AB0EAA4E}" srcId="{7790242D-81D8-2E45-8D9C-A44950EB8EB3}" destId="{7C235BDC-0F16-B940-B509-77104D5DB050}" srcOrd="3" destOrd="0" parTransId="{7AB53076-6130-A346-BE01-40FAA78D96AE}" sibTransId="{BF0804BC-ED93-1147-8416-345306088FE6}"/>
    <dgm:cxn modelId="{FCC73A65-0D3F-CD44-ACC8-1C20AB3B79F3}" srcId="{7790242D-81D8-2E45-8D9C-A44950EB8EB3}" destId="{0C59F9E4-60A0-7649-9AEC-ED51E08DFE0D}" srcOrd="2" destOrd="0" parTransId="{FB006BD2-7EAF-0A46-8032-039C3E438224}" sibTransId="{F9F21F2F-104F-8845-B215-1524E9BF9F91}"/>
    <dgm:cxn modelId="{E35F8E69-4FD2-2E44-AA84-B3CD72F4E502}" type="presOf" srcId="{1EF9BA79-7580-D84B-ACE1-02B3B2563C3F}" destId="{B1AB5390-2D86-8540-A4F5-82F098E083DD}" srcOrd="0" destOrd="0" presId="urn:microsoft.com/office/officeart/2005/8/layout/chevron1"/>
    <dgm:cxn modelId="{2FC8186C-BE1E-3F45-BA5D-8813F1BE3D83}" type="presOf" srcId="{B30F18A6-0946-7641-BC13-0D3B7A79F74A}" destId="{4703166B-9B96-4045-823A-DCF8DDD063E7}" srcOrd="0" destOrd="0" presId="urn:microsoft.com/office/officeart/2005/8/layout/chevron1"/>
    <dgm:cxn modelId="{54C66D7B-022D-5C4A-A361-2AB65B7C76AB}" type="presOf" srcId="{7790242D-81D8-2E45-8D9C-A44950EB8EB3}" destId="{65D8F822-DB36-5048-B91B-B10BACBA9251}" srcOrd="0" destOrd="0" presId="urn:microsoft.com/office/officeart/2005/8/layout/chevron1"/>
    <dgm:cxn modelId="{1C92F2B6-8A0D-1A40-B26F-62C195DD8EFB}" type="presOf" srcId="{B64A7517-FCE4-4E42-8367-2751AB63A2E1}" destId="{D123EF20-F6DC-ED41-83A6-C198B2540F4E}" srcOrd="0" destOrd="0" presId="urn:microsoft.com/office/officeart/2005/8/layout/chevron1"/>
    <dgm:cxn modelId="{199D24D3-58AA-684D-8E23-989A05655A27}" srcId="{7790242D-81D8-2E45-8D9C-A44950EB8EB3}" destId="{B30F18A6-0946-7641-BC13-0D3B7A79F74A}" srcOrd="1" destOrd="0" parTransId="{11B94278-E648-A947-A67E-54EAEC69FE97}" sibTransId="{53DC0E05-DE81-8B45-A903-CE032271276F}"/>
    <dgm:cxn modelId="{9673C1E2-7B7F-644C-B69F-D99F829E6D02}" type="presParOf" srcId="{65D8F822-DB36-5048-B91B-B10BACBA9251}" destId="{D123EF20-F6DC-ED41-83A6-C198B2540F4E}" srcOrd="0" destOrd="0" presId="urn:microsoft.com/office/officeart/2005/8/layout/chevron1"/>
    <dgm:cxn modelId="{E1E8F469-0246-DC44-B3BD-F0EB4409F757}" type="presParOf" srcId="{65D8F822-DB36-5048-B91B-B10BACBA9251}" destId="{4635D773-B3E6-3247-8CAD-FAFC0EB37F5A}" srcOrd="1" destOrd="0" presId="urn:microsoft.com/office/officeart/2005/8/layout/chevron1"/>
    <dgm:cxn modelId="{C81A871E-3267-D74B-BAD7-057CDFC12291}" type="presParOf" srcId="{65D8F822-DB36-5048-B91B-B10BACBA9251}" destId="{4703166B-9B96-4045-823A-DCF8DDD063E7}" srcOrd="2" destOrd="0" presId="urn:microsoft.com/office/officeart/2005/8/layout/chevron1"/>
    <dgm:cxn modelId="{F0F80988-E586-E644-A05C-06DA536C8125}" type="presParOf" srcId="{65D8F822-DB36-5048-B91B-B10BACBA9251}" destId="{6FA444CB-8719-E645-AA44-2D02563D1459}" srcOrd="3" destOrd="0" presId="urn:microsoft.com/office/officeart/2005/8/layout/chevron1"/>
    <dgm:cxn modelId="{E0E6F963-3043-BB42-A6C3-39FDBEE5FA2C}" type="presParOf" srcId="{65D8F822-DB36-5048-B91B-B10BACBA9251}" destId="{7B8D786B-2B12-C94D-AFDC-36E136A21E8A}" srcOrd="4" destOrd="0" presId="urn:microsoft.com/office/officeart/2005/8/layout/chevron1"/>
    <dgm:cxn modelId="{28CB1F3F-B326-0042-8589-E457E2793EF8}" type="presParOf" srcId="{65D8F822-DB36-5048-B91B-B10BACBA9251}" destId="{D78703AA-7A19-6848-BF52-4D41A8CB6B02}" srcOrd="5" destOrd="0" presId="urn:microsoft.com/office/officeart/2005/8/layout/chevron1"/>
    <dgm:cxn modelId="{BB21408B-73E5-C547-AC63-1AD5E1E7D7CA}" type="presParOf" srcId="{65D8F822-DB36-5048-B91B-B10BACBA9251}" destId="{160A51C3-BBF1-784C-9A2B-8AEB77F8D90F}" srcOrd="6" destOrd="0" presId="urn:microsoft.com/office/officeart/2005/8/layout/chevron1"/>
    <dgm:cxn modelId="{1305E7DE-FCCA-0341-85F5-C8733CBBD7F8}" type="presParOf" srcId="{65D8F822-DB36-5048-B91B-B10BACBA9251}" destId="{DB93D74F-743E-9241-AF29-DA1841044F41}" srcOrd="7" destOrd="0" presId="urn:microsoft.com/office/officeart/2005/8/layout/chevron1"/>
    <dgm:cxn modelId="{E97B9BBF-354A-F940-A971-F3F255E9E362}" type="presParOf" srcId="{65D8F822-DB36-5048-B91B-B10BACBA9251}" destId="{B1AB5390-2D86-8540-A4F5-82F098E083D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3EF20-F6DC-ED41-83A6-C198B2540F4E}">
      <dsp:nvSpPr>
        <dsp:cNvPr id="0" name=""/>
        <dsp:cNvSpPr/>
      </dsp:nvSpPr>
      <dsp:spPr>
        <a:xfrm>
          <a:off x="2761" y="2739636"/>
          <a:ext cx="2457742" cy="983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Have an idea</a:t>
          </a:r>
        </a:p>
      </dsp:txBody>
      <dsp:txXfrm>
        <a:off x="494309" y="2739636"/>
        <a:ext cx="1474646" cy="983096"/>
      </dsp:txXfrm>
    </dsp:sp>
    <dsp:sp modelId="{4703166B-9B96-4045-823A-DCF8DDD063E7}">
      <dsp:nvSpPr>
        <dsp:cNvPr id="0" name=""/>
        <dsp:cNvSpPr/>
      </dsp:nvSpPr>
      <dsp:spPr>
        <a:xfrm>
          <a:off x="2214729" y="2739636"/>
          <a:ext cx="2457742" cy="983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Create/obtain datasets</a:t>
          </a:r>
        </a:p>
      </dsp:txBody>
      <dsp:txXfrm>
        <a:off x="2706277" y="2739636"/>
        <a:ext cx="1474646" cy="983096"/>
      </dsp:txXfrm>
    </dsp:sp>
    <dsp:sp modelId="{7B8D786B-2B12-C94D-AFDC-36E136A21E8A}">
      <dsp:nvSpPr>
        <dsp:cNvPr id="0" name=""/>
        <dsp:cNvSpPr/>
      </dsp:nvSpPr>
      <dsp:spPr>
        <a:xfrm>
          <a:off x="4426697" y="2739636"/>
          <a:ext cx="2457742" cy="983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 dataset to generate signal</a:t>
          </a:r>
        </a:p>
      </dsp:txBody>
      <dsp:txXfrm>
        <a:off x="4918245" y="2739636"/>
        <a:ext cx="1474646" cy="983096"/>
      </dsp:txXfrm>
    </dsp:sp>
    <dsp:sp modelId="{160A51C3-BBF1-784C-9A2B-8AEB77F8D90F}">
      <dsp:nvSpPr>
        <dsp:cNvPr id="0" name=""/>
        <dsp:cNvSpPr/>
      </dsp:nvSpPr>
      <dsp:spPr>
        <a:xfrm>
          <a:off x="6638665" y="2739636"/>
          <a:ext cx="2457742" cy="983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 signal to construct portfolios</a:t>
          </a:r>
        </a:p>
      </dsp:txBody>
      <dsp:txXfrm>
        <a:off x="7130213" y="2739636"/>
        <a:ext cx="1474646" cy="983096"/>
      </dsp:txXfrm>
    </dsp:sp>
    <dsp:sp modelId="{B1AB5390-2D86-8540-A4F5-82F098E083DD}">
      <dsp:nvSpPr>
        <dsp:cNvPr id="0" name=""/>
        <dsp:cNvSpPr/>
      </dsp:nvSpPr>
      <dsp:spPr>
        <a:xfrm>
          <a:off x="8850634" y="2739636"/>
          <a:ext cx="2457742" cy="983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Analyze Portfolios and Outcomes</a:t>
          </a:r>
        </a:p>
      </dsp:txBody>
      <dsp:txXfrm>
        <a:off x="9342182" y="2739636"/>
        <a:ext cx="1474646" cy="983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3EF20-F6DC-ED41-83A6-C198B2540F4E}">
      <dsp:nvSpPr>
        <dsp:cNvPr id="0" name=""/>
        <dsp:cNvSpPr/>
      </dsp:nvSpPr>
      <dsp:spPr>
        <a:xfrm>
          <a:off x="1153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Have an idea</a:t>
          </a:r>
        </a:p>
      </dsp:txBody>
      <dsp:txXfrm>
        <a:off x="206470" y="1257627"/>
        <a:ext cx="615949" cy="410633"/>
      </dsp:txXfrm>
    </dsp:sp>
    <dsp:sp modelId="{4703166B-9B96-4045-823A-DCF8DDD063E7}">
      <dsp:nvSpPr>
        <dsp:cNvPr id="0" name=""/>
        <dsp:cNvSpPr/>
      </dsp:nvSpPr>
      <dsp:spPr>
        <a:xfrm>
          <a:off x="925077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Create/obtain datasets</a:t>
          </a:r>
        </a:p>
      </dsp:txBody>
      <dsp:txXfrm>
        <a:off x="1130394" y="1257627"/>
        <a:ext cx="615949" cy="410633"/>
      </dsp:txXfrm>
    </dsp:sp>
    <dsp:sp modelId="{7B8D786B-2B12-C94D-AFDC-36E136A21E8A}">
      <dsp:nvSpPr>
        <dsp:cNvPr id="0" name=""/>
        <dsp:cNvSpPr/>
      </dsp:nvSpPr>
      <dsp:spPr>
        <a:xfrm>
          <a:off x="1849002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 dataset to generate signal</a:t>
          </a:r>
        </a:p>
      </dsp:txBody>
      <dsp:txXfrm>
        <a:off x="2054319" y="1257627"/>
        <a:ext cx="615949" cy="410633"/>
      </dsp:txXfrm>
    </dsp:sp>
    <dsp:sp modelId="{160A51C3-BBF1-784C-9A2B-8AEB77F8D90F}">
      <dsp:nvSpPr>
        <dsp:cNvPr id="0" name=""/>
        <dsp:cNvSpPr/>
      </dsp:nvSpPr>
      <dsp:spPr>
        <a:xfrm>
          <a:off x="2772926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 signal to construct portfolios</a:t>
          </a:r>
        </a:p>
      </dsp:txBody>
      <dsp:txXfrm>
        <a:off x="2978243" y="1257627"/>
        <a:ext cx="615949" cy="410633"/>
      </dsp:txXfrm>
    </dsp:sp>
    <dsp:sp modelId="{B1AB5390-2D86-8540-A4F5-82F098E083DD}">
      <dsp:nvSpPr>
        <dsp:cNvPr id="0" name=""/>
        <dsp:cNvSpPr/>
      </dsp:nvSpPr>
      <dsp:spPr>
        <a:xfrm>
          <a:off x="3696850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Analyze Portfolios and Outcomes</a:t>
          </a:r>
        </a:p>
      </dsp:txBody>
      <dsp:txXfrm>
        <a:off x="3902167" y="1257627"/>
        <a:ext cx="615949" cy="4106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3EF20-F6DC-ED41-83A6-C198B2540F4E}">
      <dsp:nvSpPr>
        <dsp:cNvPr id="0" name=""/>
        <dsp:cNvSpPr/>
      </dsp:nvSpPr>
      <dsp:spPr>
        <a:xfrm>
          <a:off x="1153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Have an idea</a:t>
          </a:r>
        </a:p>
      </dsp:txBody>
      <dsp:txXfrm>
        <a:off x="206470" y="1257627"/>
        <a:ext cx="615949" cy="410633"/>
      </dsp:txXfrm>
    </dsp:sp>
    <dsp:sp modelId="{4703166B-9B96-4045-823A-DCF8DDD063E7}">
      <dsp:nvSpPr>
        <dsp:cNvPr id="0" name=""/>
        <dsp:cNvSpPr/>
      </dsp:nvSpPr>
      <dsp:spPr>
        <a:xfrm>
          <a:off x="925077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Create/obtain datasets</a:t>
          </a:r>
        </a:p>
      </dsp:txBody>
      <dsp:txXfrm>
        <a:off x="1130394" y="1257627"/>
        <a:ext cx="615949" cy="410633"/>
      </dsp:txXfrm>
    </dsp:sp>
    <dsp:sp modelId="{7B8D786B-2B12-C94D-AFDC-36E136A21E8A}">
      <dsp:nvSpPr>
        <dsp:cNvPr id="0" name=""/>
        <dsp:cNvSpPr/>
      </dsp:nvSpPr>
      <dsp:spPr>
        <a:xfrm>
          <a:off x="1849002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 dataset to generate signal</a:t>
          </a:r>
        </a:p>
      </dsp:txBody>
      <dsp:txXfrm>
        <a:off x="2054319" y="1257627"/>
        <a:ext cx="615949" cy="410633"/>
      </dsp:txXfrm>
    </dsp:sp>
    <dsp:sp modelId="{160A51C3-BBF1-784C-9A2B-8AEB77F8D90F}">
      <dsp:nvSpPr>
        <dsp:cNvPr id="0" name=""/>
        <dsp:cNvSpPr/>
      </dsp:nvSpPr>
      <dsp:spPr>
        <a:xfrm>
          <a:off x="2772926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 signal to construct portfolios</a:t>
          </a:r>
        </a:p>
      </dsp:txBody>
      <dsp:txXfrm>
        <a:off x="2978243" y="1257627"/>
        <a:ext cx="615949" cy="410633"/>
      </dsp:txXfrm>
    </dsp:sp>
    <dsp:sp modelId="{B1AB5390-2D86-8540-A4F5-82F098E083DD}">
      <dsp:nvSpPr>
        <dsp:cNvPr id="0" name=""/>
        <dsp:cNvSpPr/>
      </dsp:nvSpPr>
      <dsp:spPr>
        <a:xfrm>
          <a:off x="3696850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Analyze Portfolios and Outcomes</a:t>
          </a:r>
        </a:p>
      </dsp:txBody>
      <dsp:txXfrm>
        <a:off x="3902167" y="1257627"/>
        <a:ext cx="615949" cy="4106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3EF20-F6DC-ED41-83A6-C198B2540F4E}">
      <dsp:nvSpPr>
        <dsp:cNvPr id="0" name=""/>
        <dsp:cNvSpPr/>
      </dsp:nvSpPr>
      <dsp:spPr>
        <a:xfrm>
          <a:off x="1153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Have an idea</a:t>
          </a:r>
        </a:p>
      </dsp:txBody>
      <dsp:txXfrm>
        <a:off x="206470" y="1257627"/>
        <a:ext cx="615949" cy="410633"/>
      </dsp:txXfrm>
    </dsp:sp>
    <dsp:sp modelId="{4703166B-9B96-4045-823A-DCF8DDD063E7}">
      <dsp:nvSpPr>
        <dsp:cNvPr id="0" name=""/>
        <dsp:cNvSpPr/>
      </dsp:nvSpPr>
      <dsp:spPr>
        <a:xfrm>
          <a:off x="925077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Create/obtain datasets</a:t>
          </a:r>
        </a:p>
      </dsp:txBody>
      <dsp:txXfrm>
        <a:off x="1130394" y="1257627"/>
        <a:ext cx="615949" cy="410633"/>
      </dsp:txXfrm>
    </dsp:sp>
    <dsp:sp modelId="{7B8D786B-2B12-C94D-AFDC-36E136A21E8A}">
      <dsp:nvSpPr>
        <dsp:cNvPr id="0" name=""/>
        <dsp:cNvSpPr/>
      </dsp:nvSpPr>
      <dsp:spPr>
        <a:xfrm>
          <a:off x="1849002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 dataset to generate signal</a:t>
          </a:r>
        </a:p>
      </dsp:txBody>
      <dsp:txXfrm>
        <a:off x="2054319" y="1257627"/>
        <a:ext cx="615949" cy="410633"/>
      </dsp:txXfrm>
    </dsp:sp>
    <dsp:sp modelId="{160A51C3-BBF1-784C-9A2B-8AEB77F8D90F}">
      <dsp:nvSpPr>
        <dsp:cNvPr id="0" name=""/>
        <dsp:cNvSpPr/>
      </dsp:nvSpPr>
      <dsp:spPr>
        <a:xfrm>
          <a:off x="2772926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 signal to construct portfolios</a:t>
          </a:r>
        </a:p>
      </dsp:txBody>
      <dsp:txXfrm>
        <a:off x="2978243" y="1257627"/>
        <a:ext cx="615949" cy="410633"/>
      </dsp:txXfrm>
    </dsp:sp>
    <dsp:sp modelId="{B1AB5390-2D86-8540-A4F5-82F098E083DD}">
      <dsp:nvSpPr>
        <dsp:cNvPr id="0" name=""/>
        <dsp:cNvSpPr/>
      </dsp:nvSpPr>
      <dsp:spPr>
        <a:xfrm>
          <a:off x="3696850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Analyze Portfolios and Outcomes</a:t>
          </a:r>
        </a:p>
      </dsp:txBody>
      <dsp:txXfrm>
        <a:off x="3902167" y="1257627"/>
        <a:ext cx="615949" cy="410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1BEC-2DD9-1442-8777-D91B522660C3}" type="datetimeFigureOut">
              <a:rPr lang="en-US" smtClean="0"/>
              <a:t>9/3/21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1E720-42C4-904F-988B-026F906B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87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365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99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95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2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99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06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5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7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78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98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3694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4E7E-4613-AC49-A4F5-F437D9FC44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10-k NLP Project progress update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ED81C4-043C-0246-840F-0F7D081FC8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Lucas </a:t>
            </a:r>
            <a:r>
              <a:rPr lang="en-US" dirty="0" err="1"/>
              <a:t>krenn</a:t>
            </a:r>
            <a:r>
              <a:rPr lang="en-US" dirty="0"/>
              <a:t>, </a:t>
            </a:r>
            <a:r>
              <a:rPr lang="en-US" dirty="0" err="1"/>
              <a:t>hong</a:t>
            </a:r>
            <a:r>
              <a:rPr lang="en-US" dirty="0"/>
              <a:t> </a:t>
            </a:r>
            <a:r>
              <a:rPr lang="en-US" dirty="0" err="1"/>
              <a:t>kong</a:t>
            </a:r>
            <a:r>
              <a:rPr lang="en-US" dirty="0"/>
              <a:t> machine learning (</a:t>
            </a:r>
            <a:r>
              <a:rPr lang="en-US" dirty="0" err="1"/>
              <a:t>hkml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8248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91201-DAC2-384F-A453-4912036E9DC7}"/>
              </a:ext>
            </a:extLst>
          </p:cNvPr>
          <p:cNvSpPr/>
          <p:nvPr/>
        </p:nvSpPr>
        <p:spPr>
          <a:xfrm>
            <a:off x="435006" y="1864311"/>
            <a:ext cx="11301274" cy="206849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B8285-5BD6-B24B-9B8C-89409368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 start with something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2CC82-23AB-4143-A99D-48487D77F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128798"/>
            <a:ext cx="11029616" cy="2352582"/>
          </a:xfrm>
        </p:spPr>
        <p:txBody>
          <a:bodyPr>
            <a:normAutofit/>
          </a:bodyPr>
          <a:lstStyle/>
          <a:p>
            <a:r>
              <a:rPr lang="en-US" dirty="0"/>
              <a:t>Once my universe was defined, I had to then pull each form using the SEC API, search the documents for each item, and parse the text for these items</a:t>
            </a:r>
          </a:p>
          <a:p>
            <a:r>
              <a:rPr lang="en-US" dirty="0"/>
              <a:t>This was much harder than it sounds; I tried manually writing a </a:t>
            </a:r>
            <a:r>
              <a:rPr lang="en-US" dirty="0" err="1"/>
              <a:t>regexp</a:t>
            </a:r>
            <a:r>
              <a:rPr lang="en-US" dirty="0"/>
              <a:t> that matched all conditions (how hard could it be?), clustered general </a:t>
            </a:r>
            <a:r>
              <a:rPr lang="en-US" dirty="0" err="1"/>
              <a:t>regexp</a:t>
            </a:r>
            <a:r>
              <a:rPr lang="en-US" dirty="0"/>
              <a:t> matches to see if there was a connection,  tried using </a:t>
            </a:r>
            <a:r>
              <a:rPr lang="en-US" dirty="0" err="1"/>
              <a:t>BeautifulSoup</a:t>
            </a:r>
            <a:r>
              <a:rPr lang="en-US" dirty="0"/>
              <a:t>, …</a:t>
            </a:r>
          </a:p>
          <a:p>
            <a:r>
              <a:rPr lang="en-US" dirty="0"/>
              <a:t>Suppose I found a </a:t>
            </a:r>
            <a:r>
              <a:rPr lang="en-US" dirty="0" err="1"/>
              <a:t>regexp</a:t>
            </a:r>
            <a:r>
              <a:rPr lang="en-US" dirty="0"/>
              <a:t> that matched every case – how would I know which match is in the correct location?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5A40E-BC50-3D42-84F2-34C864DFC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38995"/>
            <a:ext cx="8678425" cy="470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19B99C-A7B1-CF47-94E9-5CD4B059F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382" y="2543036"/>
            <a:ext cx="6388100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54DDD0-0070-3A43-85E0-C685A23D2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21" y="3236592"/>
            <a:ext cx="11074587" cy="47317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5E3BEC2-7078-BB42-8E21-268479264822}"/>
              </a:ext>
            </a:extLst>
          </p:cNvPr>
          <p:cNvGrpSpPr/>
          <p:nvPr/>
        </p:nvGrpSpPr>
        <p:grpSpPr>
          <a:xfrm>
            <a:off x="420517" y="9721"/>
            <a:ext cx="1950506" cy="410633"/>
            <a:chOff x="420517" y="9721"/>
            <a:chExt cx="1950506" cy="410633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C2D0046-D6E4-814B-82AF-395DC6C0CF29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Have an idea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9ED804F-76C4-6048-85DA-D48D6E21E58B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6958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07E0-2527-B44E-A22E-C9149337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 start with something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DB82B-7637-0D4E-89F8-BEE0FFF9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45797"/>
            <a:ext cx="3121564" cy="3678303"/>
          </a:xfrm>
        </p:spPr>
        <p:txBody>
          <a:bodyPr/>
          <a:lstStyle/>
          <a:p>
            <a:r>
              <a:rPr lang="en-US" dirty="0"/>
              <a:t>I tried too hard to be fancy, and it turns out that a much simpler answer was much more effective:</a:t>
            </a:r>
          </a:p>
          <a:p>
            <a:pPr lvl="1"/>
            <a:r>
              <a:rPr lang="en-US" dirty="0"/>
              <a:t>By parsing only the text of the document, it is obvious that not many sentences will begin with e.g. Item 7: Management’s Discussion and Analysis, except for the beginning of the excerpt that we need, and in the table of contents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5977154A-1C29-3345-94A1-BF368B3CF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56" y="1917057"/>
            <a:ext cx="7537422" cy="423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E51D5D-173F-7B45-BA5D-0A8DE3688E11}"/>
              </a:ext>
            </a:extLst>
          </p:cNvPr>
          <p:cNvSpPr/>
          <p:nvPr/>
        </p:nvSpPr>
        <p:spPr>
          <a:xfrm>
            <a:off x="7102136" y="1917057"/>
            <a:ext cx="1544714" cy="408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EA48ED-C25B-384B-AEFF-779ECA269496}"/>
              </a:ext>
            </a:extLst>
          </p:cNvPr>
          <p:cNvGrpSpPr/>
          <p:nvPr/>
        </p:nvGrpSpPr>
        <p:grpSpPr>
          <a:xfrm>
            <a:off x="420517" y="9721"/>
            <a:ext cx="1950506" cy="410633"/>
            <a:chOff x="420517" y="9721"/>
            <a:chExt cx="1950506" cy="41063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97B6803-5EDA-0C4D-A2D2-A028ECF9E0E9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Have an idea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DF9E8CE-CFA6-C94D-889B-31D9462772DF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8837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9610-7AB3-1F44-8942-0D20CC6A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 start with something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A10DF-0200-934B-B59E-E1124A71F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078" y="2050749"/>
            <a:ext cx="5909918" cy="3678303"/>
          </a:xfrm>
        </p:spPr>
        <p:txBody>
          <a:bodyPr/>
          <a:lstStyle/>
          <a:p>
            <a:r>
              <a:rPr lang="en-US" dirty="0"/>
              <a:t>As I previously worked with a popular NLP sentiment model, </a:t>
            </a:r>
            <a:r>
              <a:rPr lang="en-US" dirty="0" err="1"/>
              <a:t>FinBERT</a:t>
            </a:r>
            <a:r>
              <a:rPr lang="en-US" dirty="0"/>
              <a:t>, I immediately tried applying it to this problem</a:t>
            </a:r>
          </a:p>
          <a:p>
            <a:r>
              <a:rPr lang="en-US" dirty="0"/>
              <a:t>It turned out that each sentence took approximately 0.75 seconds for </a:t>
            </a:r>
            <a:r>
              <a:rPr lang="en-US" dirty="0" err="1"/>
              <a:t>FinBERT</a:t>
            </a:r>
            <a:r>
              <a:rPr lang="en-US" dirty="0"/>
              <a:t> to analyze</a:t>
            </a:r>
          </a:p>
          <a:p>
            <a:r>
              <a:rPr lang="en-US" dirty="0"/>
              <a:t>If a simpler model has absolutely no potential, then chances are something fancy like </a:t>
            </a:r>
            <a:r>
              <a:rPr lang="en-US" dirty="0" err="1"/>
              <a:t>FinBERT</a:t>
            </a:r>
            <a:r>
              <a:rPr lang="en-US" dirty="0"/>
              <a:t> will not as well.</a:t>
            </a:r>
          </a:p>
          <a:p>
            <a:r>
              <a:rPr lang="en-US" dirty="0"/>
              <a:t>For this reason, I implemented a simpler model found in the popular whitepaper Lazy Prices: Cosine Similarity</a:t>
            </a:r>
          </a:p>
          <a:p>
            <a:r>
              <a:rPr lang="en-US" dirty="0"/>
              <a:t>Idea: Short companies whose 10-Ks change drastically year-over-year, long companies with few changes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D8522-AD0A-C84C-BE28-3EA75A2F4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92875"/>
            <a:ext cx="6917210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www.nber.org</a:t>
            </a:r>
            <a:r>
              <a:rPr lang="en-US" dirty="0"/>
              <a:t>/system/files/</a:t>
            </a:r>
            <a:r>
              <a:rPr lang="en-US" dirty="0" err="1"/>
              <a:t>working_papers</a:t>
            </a:r>
            <a:r>
              <a:rPr lang="en-US" dirty="0"/>
              <a:t>/w25084/w25084.pdf</a:t>
            </a:r>
          </a:p>
        </p:txBody>
      </p:sp>
      <p:pic>
        <p:nvPicPr>
          <p:cNvPr id="8194" name="Picture 2" descr="Drake Hotline Bling Meme Generator - Imgflip">
            <a:extLst>
              <a:ext uri="{FF2B5EF4-FFF2-40B4-BE49-F238E27FC236}">
                <a16:creationId xmlns:a16="http://schemas.microsoft.com/office/drawing/2014/main" id="{74F92791-014A-2E45-9AC1-4F8D57921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13" y="1983015"/>
            <a:ext cx="4112406" cy="411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5th Generation 14nm Processors - Intel | Mouser">
            <a:extLst>
              <a:ext uri="{FF2B5EF4-FFF2-40B4-BE49-F238E27FC236}">
                <a16:creationId xmlns:a16="http://schemas.microsoft.com/office/drawing/2014/main" id="{90AC53BB-4A16-D541-BFB4-2A2488DB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487" y="2050749"/>
            <a:ext cx="1023149" cy="87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5th Generation 14nm Processors - Intel | Mouser">
            <a:extLst>
              <a:ext uri="{FF2B5EF4-FFF2-40B4-BE49-F238E27FC236}">
                <a16:creationId xmlns:a16="http://schemas.microsoft.com/office/drawing/2014/main" id="{C72F1C6F-BFA0-DB48-A5BC-19AB33BE5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02" y="4032271"/>
            <a:ext cx="1023149" cy="87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Question and Answer for Long Passages Using BERT | by John Pace | Analytics  Vidhya | Medium">
            <a:extLst>
              <a:ext uri="{FF2B5EF4-FFF2-40B4-BE49-F238E27FC236}">
                <a16:creationId xmlns:a16="http://schemas.microsoft.com/office/drawing/2014/main" id="{2381D800-A526-2548-BB5E-CDB67142F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470" y="2134477"/>
            <a:ext cx="1722849" cy="168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1B6CE3-F47F-D448-A74C-22F2C579E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8922" y="4800506"/>
            <a:ext cx="2589574" cy="68307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5CB59E1-4E9E-A04F-95DA-8E7124D45619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B7B2D2-CF5A-504B-BB88-A855D6CF2D49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Have an idea</a:t>
              </a: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CCB3AFC-3BCA-8447-97DC-4CF584CD7B89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DFDB0AC-F5F3-1544-B30B-991246482B40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0998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9610-7AB3-1F44-8942-0D20CC6A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bit about cosine similarity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D8522-AD0A-C84C-BE28-3EA75A2F4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92875"/>
            <a:ext cx="6917210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www.nber.org</a:t>
            </a:r>
            <a:r>
              <a:rPr lang="en-US" dirty="0"/>
              <a:t>/system/files/</a:t>
            </a:r>
            <a:r>
              <a:rPr lang="en-US" dirty="0" err="1"/>
              <a:t>working_papers</a:t>
            </a:r>
            <a:r>
              <a:rPr lang="en-US" dirty="0"/>
              <a:t>/w25084/w25084.pdf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AB45B3-43FD-E34C-ABDD-D26C61D4E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28476"/>
            <a:ext cx="4394352" cy="777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34B699-084A-7848-949F-98A5DEA6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09" y="3244803"/>
            <a:ext cx="5507744" cy="471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F3C9E1-A75D-074A-BD91-EF33B07C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83" y="4059004"/>
            <a:ext cx="4085872" cy="571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C26A01-01AF-1B48-B6E9-D32C6BD34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04" y="4822796"/>
            <a:ext cx="2901244" cy="638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F986A-D72F-3943-B2C2-DA34CB3477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2682" y="5425936"/>
            <a:ext cx="5433827" cy="676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AFA8AF-27EF-CE45-A69D-C18B1C421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5260" y="6200636"/>
            <a:ext cx="672194" cy="26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D50207-0244-9443-A5CC-0084BDF00A13}"/>
              </a:ext>
            </a:extLst>
          </p:cNvPr>
          <p:cNvSpPr txBox="1"/>
          <p:nvPr/>
        </p:nvSpPr>
        <p:spPr>
          <a:xfrm>
            <a:off x="7969956" y="2332461"/>
            <a:ext cx="378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Define our Texts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E4CBB9-CE66-C448-9959-1388B59F755E}"/>
              </a:ext>
            </a:extLst>
          </p:cNvPr>
          <p:cNvSpPr txBox="1"/>
          <p:nvPr/>
        </p:nvSpPr>
        <p:spPr>
          <a:xfrm>
            <a:off x="7969956" y="3034793"/>
            <a:ext cx="378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Find all unique words in each text, then construct the union of these two sets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CFF17A-EEAD-8249-84D3-1F814F9D7052}"/>
              </a:ext>
            </a:extLst>
          </p:cNvPr>
          <p:cNvSpPr txBox="1"/>
          <p:nvPr/>
        </p:nvSpPr>
        <p:spPr>
          <a:xfrm>
            <a:off x="7969955" y="4167260"/>
            <a:ext cx="378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Turn our texts into vectors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F1933B-8753-F24A-A797-834EA94823F9}"/>
              </a:ext>
            </a:extLst>
          </p:cNvPr>
          <p:cNvSpPr txBox="1"/>
          <p:nvPr/>
        </p:nvSpPr>
        <p:spPr>
          <a:xfrm>
            <a:off x="7969955" y="5440998"/>
            <a:ext cx="3781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Follow the formula to calculate cosine similarity!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276841-3414-BD49-9491-3A26E10B1DC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975544" y="2517128"/>
            <a:ext cx="2768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1A96A8-D34D-5E4D-8646-448159671B31}"/>
              </a:ext>
            </a:extLst>
          </p:cNvPr>
          <p:cNvCxnSpPr>
            <a:cxnSpLocks/>
          </p:cNvCxnSpPr>
          <p:nvPr/>
        </p:nvCxnSpPr>
        <p:spPr>
          <a:xfrm>
            <a:off x="6144749" y="3480368"/>
            <a:ext cx="1599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FF9B15-B562-3E45-9C52-2D3DFE31D58B}"/>
              </a:ext>
            </a:extLst>
          </p:cNvPr>
          <p:cNvCxnSpPr>
            <a:cxnSpLocks/>
          </p:cNvCxnSpPr>
          <p:nvPr/>
        </p:nvCxnSpPr>
        <p:spPr>
          <a:xfrm>
            <a:off x="5125155" y="4344896"/>
            <a:ext cx="2619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23DF3A5-ED68-514B-BA63-4100D9AEFD1A}"/>
              </a:ext>
            </a:extLst>
          </p:cNvPr>
          <p:cNvCxnSpPr>
            <a:cxnSpLocks/>
          </p:cNvCxnSpPr>
          <p:nvPr/>
        </p:nvCxnSpPr>
        <p:spPr>
          <a:xfrm>
            <a:off x="7044267" y="5764164"/>
            <a:ext cx="6208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3ECA91-D7C6-6F42-BB96-1CB917474226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1D78F48-EE5A-EE49-A4D8-8FFA77576AAB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Have an idea</a:t>
              </a: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8DF903C-C5C8-FA40-9A5E-F1C26B461FD9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10DC6B1-50BE-8949-9F6C-2176A5AE8ADD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6483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453E-ECBA-F14F-9A61-112E568E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application of lesson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1AD99-1C0C-B145-ABA6-6B9BE2621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80416" cy="3678303"/>
          </a:xfrm>
        </p:spPr>
        <p:txBody>
          <a:bodyPr/>
          <a:lstStyle/>
          <a:p>
            <a:r>
              <a:rPr lang="en-US" dirty="0"/>
              <a:t>Recall that we had selected Items 1A and 7 to analyze</a:t>
            </a:r>
          </a:p>
          <a:p>
            <a:r>
              <a:rPr lang="en-US" dirty="0"/>
              <a:t>Indeed, computational power was part of the reason why, but why else?</a:t>
            </a:r>
          </a:p>
          <a:p>
            <a:r>
              <a:rPr lang="en-US" dirty="0"/>
              <a:t>Assumptions were imposed and our theoretical set of possible outcomes shrank because of it</a:t>
            </a:r>
          </a:p>
          <a:p>
            <a:r>
              <a:rPr lang="en-US" dirty="0"/>
              <a:t>Data suggests that perhaps leaving out information is not a good idea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31C6C8-6D93-1D43-8B36-D8E834D83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33605"/>
            <a:ext cx="5542555" cy="326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10855BD-D950-5E48-8B00-DA71E9DB82F5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08A6747-EBA9-1D4D-95D9-685CB213B913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Have an idea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5EC625A-3344-9F44-8066-CFE0FD9E1693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7D4C6E6-39C3-1D48-94B0-FCB4D046F9E6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8551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678A-E0F4-484C-9EFA-95881F15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 have some patience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58838-7408-124F-9AD2-C6068A4FA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4380459"/>
            <a:ext cx="11029615" cy="3678303"/>
          </a:xfrm>
        </p:spPr>
        <p:txBody>
          <a:bodyPr/>
          <a:lstStyle/>
          <a:p>
            <a:r>
              <a:rPr lang="en-US" dirty="0"/>
              <a:t>Since each form comes out once a year, it is important that we rebalance our portfolio very infrequently</a:t>
            </a:r>
          </a:p>
          <a:p>
            <a:r>
              <a:rPr lang="en-US" dirty="0"/>
              <a:t>Rebalancing too fast means that you will be paying lots of unnecessary transaction costs</a:t>
            </a:r>
          </a:p>
          <a:p>
            <a:r>
              <a:rPr lang="en-US" dirty="0"/>
              <a:t>Furthermore, the data shows that we need to wait before realizing some alpha!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AF39ED-1FB8-FC48-BFC9-613A537AF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990" y="2011016"/>
            <a:ext cx="6382456" cy="321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736EAEF-CB78-DC4C-9F92-6F4E12A1E5B4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27F9B51-C701-2142-9780-A6E4D72DEBB2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Have an idea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796FE37-CC14-AA46-81C4-DCAADD3AE036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C4331B0-F0F3-2A4F-B234-EF8EAAA3D6D0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9558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ight Arrow 27">
            <a:extLst>
              <a:ext uri="{FF2B5EF4-FFF2-40B4-BE49-F238E27FC236}">
                <a16:creationId xmlns:a16="http://schemas.microsoft.com/office/drawing/2014/main" id="{F8F25F8C-EC01-F24D-9C4F-4D4A4FEBE3AB}"/>
              </a:ext>
            </a:extLst>
          </p:cNvPr>
          <p:cNvSpPr/>
          <p:nvPr/>
        </p:nvSpPr>
        <p:spPr>
          <a:xfrm rot="10800000">
            <a:off x="7483002" y="5185807"/>
            <a:ext cx="666000" cy="279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5CA78EAA-BB09-A04D-B38B-BB46009FA8BA}"/>
              </a:ext>
            </a:extLst>
          </p:cNvPr>
          <p:cNvSpPr/>
          <p:nvPr/>
        </p:nvSpPr>
        <p:spPr>
          <a:xfrm>
            <a:off x="7466818" y="2870106"/>
            <a:ext cx="666000" cy="279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EF4EE8B-222B-2146-898B-688C25D62B96}"/>
              </a:ext>
            </a:extLst>
          </p:cNvPr>
          <p:cNvSpPr/>
          <p:nvPr/>
        </p:nvSpPr>
        <p:spPr>
          <a:xfrm>
            <a:off x="3639451" y="2862014"/>
            <a:ext cx="666000" cy="279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15678A-E0F4-484C-9EFA-95881F15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 portfolio construction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BDE67A6-6B3B-FF45-9041-72B682341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346427"/>
              </p:ext>
            </p:extLst>
          </p:nvPr>
        </p:nvGraphicFramePr>
        <p:xfrm>
          <a:off x="501887" y="2023011"/>
          <a:ext cx="3137564" cy="17397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4391">
                  <a:extLst>
                    <a:ext uri="{9D8B030D-6E8A-4147-A177-3AD203B41FA5}">
                      <a16:colId xmlns:a16="http://schemas.microsoft.com/office/drawing/2014/main" val="1765270995"/>
                    </a:ext>
                  </a:extLst>
                </a:gridCol>
                <a:gridCol w="784391">
                  <a:extLst>
                    <a:ext uri="{9D8B030D-6E8A-4147-A177-3AD203B41FA5}">
                      <a16:colId xmlns:a16="http://schemas.microsoft.com/office/drawing/2014/main" val="1261801667"/>
                    </a:ext>
                  </a:extLst>
                </a:gridCol>
                <a:gridCol w="784391">
                  <a:extLst>
                    <a:ext uri="{9D8B030D-6E8A-4147-A177-3AD203B41FA5}">
                      <a16:colId xmlns:a16="http://schemas.microsoft.com/office/drawing/2014/main" val="756653588"/>
                    </a:ext>
                  </a:extLst>
                </a:gridCol>
                <a:gridCol w="784391">
                  <a:extLst>
                    <a:ext uri="{9D8B030D-6E8A-4147-A177-3AD203B41FA5}">
                      <a16:colId xmlns:a16="http://schemas.microsoft.com/office/drawing/2014/main" val="2643371845"/>
                    </a:ext>
                  </a:extLst>
                </a:gridCol>
              </a:tblGrid>
              <a:tr h="6021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228370"/>
                  </a:ext>
                </a:extLst>
              </a:tr>
              <a:tr h="3792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654389"/>
                  </a:ext>
                </a:extLst>
              </a:tr>
              <a:tr h="3792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526016"/>
                  </a:ext>
                </a:extLst>
              </a:tr>
              <a:tr h="3792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07718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26B0F5-7158-254B-B923-02BD35708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956386"/>
              </p:ext>
            </p:extLst>
          </p:nvPr>
        </p:nvGraphicFramePr>
        <p:xfrm>
          <a:off x="4331218" y="2023011"/>
          <a:ext cx="3135600" cy="173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900">
                  <a:extLst>
                    <a:ext uri="{9D8B030D-6E8A-4147-A177-3AD203B41FA5}">
                      <a16:colId xmlns:a16="http://schemas.microsoft.com/office/drawing/2014/main" val="162830228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568434607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414915276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872522604"/>
                    </a:ext>
                  </a:extLst>
                </a:gridCol>
              </a:tblGrid>
              <a:tr h="601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347163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20090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23171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18996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24F681A-0BBF-9645-97EC-4E1F2B72C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924230"/>
              </p:ext>
            </p:extLst>
          </p:nvPr>
        </p:nvGraphicFramePr>
        <p:xfrm>
          <a:off x="8158585" y="2023011"/>
          <a:ext cx="3135600" cy="173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900">
                  <a:extLst>
                    <a:ext uri="{9D8B030D-6E8A-4147-A177-3AD203B41FA5}">
                      <a16:colId xmlns:a16="http://schemas.microsoft.com/office/drawing/2014/main" val="162830228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568434607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414915276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872522604"/>
                    </a:ext>
                  </a:extLst>
                </a:gridCol>
              </a:tblGrid>
              <a:tr h="601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347163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20090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23171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18996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E841664-6D9E-3B45-B409-F83A17060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920674"/>
              </p:ext>
            </p:extLst>
          </p:nvPr>
        </p:nvGraphicFramePr>
        <p:xfrm>
          <a:off x="8158585" y="4353074"/>
          <a:ext cx="3135600" cy="173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900">
                  <a:extLst>
                    <a:ext uri="{9D8B030D-6E8A-4147-A177-3AD203B41FA5}">
                      <a16:colId xmlns:a16="http://schemas.microsoft.com/office/drawing/2014/main" val="162830228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568434607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414915276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872522604"/>
                    </a:ext>
                  </a:extLst>
                </a:gridCol>
              </a:tblGrid>
              <a:tr h="601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347163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20090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23171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18996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CA3EE25-4040-7E4B-B365-62D9A4956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748641"/>
              </p:ext>
            </p:extLst>
          </p:nvPr>
        </p:nvGraphicFramePr>
        <p:xfrm>
          <a:off x="4331218" y="4353074"/>
          <a:ext cx="3135600" cy="173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900">
                  <a:extLst>
                    <a:ext uri="{9D8B030D-6E8A-4147-A177-3AD203B41FA5}">
                      <a16:colId xmlns:a16="http://schemas.microsoft.com/office/drawing/2014/main" val="162830228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568434607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414915276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872522604"/>
                    </a:ext>
                  </a:extLst>
                </a:gridCol>
              </a:tblGrid>
              <a:tr h="601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347163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20090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23171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18996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7C19CFE-975C-0A47-975F-6EE1661BB6E1}"/>
              </a:ext>
            </a:extLst>
          </p:cNvPr>
          <p:cNvSpPr txBox="1"/>
          <p:nvPr/>
        </p:nvSpPr>
        <p:spPr>
          <a:xfrm>
            <a:off x="501887" y="3761811"/>
            <a:ext cx="3137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1: Define your 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41372-18C1-A146-95ED-9BAB892AA913}"/>
              </a:ext>
            </a:extLst>
          </p:cNvPr>
          <p:cNvSpPr txBox="1"/>
          <p:nvPr/>
        </p:nvSpPr>
        <p:spPr>
          <a:xfrm>
            <a:off x="4329254" y="3761811"/>
            <a:ext cx="3137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2: Rank your score along the rows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42346-5B78-524D-92A2-D7209DE45669}"/>
              </a:ext>
            </a:extLst>
          </p:cNvPr>
          <p:cNvSpPr txBox="1"/>
          <p:nvPr/>
        </p:nvSpPr>
        <p:spPr>
          <a:xfrm>
            <a:off x="8156621" y="3761811"/>
            <a:ext cx="3137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3: Subtract 1/2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C1672C-1EFC-FA41-9D5E-BD6EB6946FF4}"/>
              </a:ext>
            </a:extLst>
          </p:cNvPr>
          <p:cNvSpPr txBox="1"/>
          <p:nvPr/>
        </p:nvSpPr>
        <p:spPr>
          <a:xfrm>
            <a:off x="4329254" y="6091874"/>
            <a:ext cx="3137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5: Multiply by 2 and subtract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793C30-7465-9D48-B517-5A239154CEF0}"/>
              </a:ext>
            </a:extLst>
          </p:cNvPr>
          <p:cNvSpPr txBox="1"/>
          <p:nvPr/>
        </p:nvSpPr>
        <p:spPr>
          <a:xfrm>
            <a:off x="8156621" y="6113714"/>
            <a:ext cx="313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4: Divide by number of scores in each row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AC7067-F70B-F943-926C-C491C1DF3E08}"/>
              </a:ext>
            </a:extLst>
          </p:cNvPr>
          <p:cNvSpPr txBox="1"/>
          <p:nvPr/>
        </p:nvSpPr>
        <p:spPr>
          <a:xfrm>
            <a:off x="501887" y="6113714"/>
            <a:ext cx="313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6: Enjoy the nice statistical properties of your portfolio weights!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50BFA9-B827-8F46-BC4C-156557F61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15" y="4689074"/>
            <a:ext cx="1930400" cy="533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9FC02E-C217-4D43-952A-3A74C8C3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15" y="5279348"/>
            <a:ext cx="1473200" cy="4445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D55FE89D-A5F4-3344-8F13-EA415F91203B}"/>
              </a:ext>
            </a:extLst>
          </p:cNvPr>
          <p:cNvSpPr/>
          <p:nvPr/>
        </p:nvSpPr>
        <p:spPr>
          <a:xfrm rot="10800000">
            <a:off x="3639451" y="5185807"/>
            <a:ext cx="666000" cy="279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rved Left Arrow 29">
            <a:extLst>
              <a:ext uri="{FF2B5EF4-FFF2-40B4-BE49-F238E27FC236}">
                <a16:creationId xmlns:a16="http://schemas.microsoft.com/office/drawing/2014/main" id="{79BD0C0B-1F15-4447-AFCC-EE4D5F7C84EE}"/>
              </a:ext>
            </a:extLst>
          </p:cNvPr>
          <p:cNvSpPr/>
          <p:nvPr/>
        </p:nvSpPr>
        <p:spPr>
          <a:xfrm>
            <a:off x="11368993" y="3325730"/>
            <a:ext cx="614995" cy="217586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25A1AC3-8E39-0D4A-A180-A5C64D7D52AC}"/>
              </a:ext>
            </a:extLst>
          </p:cNvPr>
          <p:cNvGrpSpPr/>
          <p:nvPr/>
        </p:nvGrpSpPr>
        <p:grpSpPr>
          <a:xfrm>
            <a:off x="420517" y="9721"/>
            <a:ext cx="3798355" cy="410633"/>
            <a:chOff x="420517" y="9721"/>
            <a:chExt cx="3798355" cy="410633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54A7699-3FF1-DA40-8404-176D580D4460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Have an idea</a:t>
              </a: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7FA41ED-7E0D-9343-BF19-A21CA5C835DB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74196EF-5968-8B45-8D05-1747BC7C5747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2DE62DE-2755-9D41-AD6A-765323D0595E}"/>
                </a:ext>
              </a:extLst>
            </p:cNvPr>
            <p:cNvSpPr/>
            <p:nvPr/>
          </p:nvSpPr>
          <p:spPr>
            <a:xfrm>
              <a:off x="3192290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signal to construct portfolios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2224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10B4B-735D-7247-B3F7-57EBDD7D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CEDE7-1C06-AF42-8BD6-3E7C6E104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Analysis of strategies</a:t>
            </a:r>
          </a:p>
        </p:txBody>
      </p:sp>
    </p:spTree>
    <p:extLst>
      <p:ext uri="{BB962C8B-B14F-4D97-AF65-F5344CB8AC3E}">
        <p14:creationId xmlns:p14="http://schemas.microsoft.com/office/powerpoint/2010/main" val="676251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FC57-F83F-4743-92D3-A1326471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portfolio using cosine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CDD4-3CEA-6743-93DC-66DA09F74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5797467"/>
            <a:ext cx="11029615" cy="716754"/>
          </a:xfrm>
        </p:spPr>
        <p:txBody>
          <a:bodyPr/>
          <a:lstStyle/>
          <a:p>
            <a:r>
              <a:rPr lang="en-US" dirty="0"/>
              <a:t>At first glance, the perfect-world portfolio looks to be promising!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A79DCB-AF46-354F-B0EF-5C3994655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127583"/>
              </p:ext>
            </p:extLst>
          </p:nvPr>
        </p:nvGraphicFramePr>
        <p:xfrm>
          <a:off x="7794594" y="2025076"/>
          <a:ext cx="3559947" cy="3226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6649">
                  <a:extLst>
                    <a:ext uri="{9D8B030D-6E8A-4147-A177-3AD203B41FA5}">
                      <a16:colId xmlns:a16="http://schemas.microsoft.com/office/drawing/2014/main" val="3168115049"/>
                    </a:ext>
                  </a:extLst>
                </a:gridCol>
                <a:gridCol w="1186649">
                  <a:extLst>
                    <a:ext uri="{9D8B030D-6E8A-4147-A177-3AD203B41FA5}">
                      <a16:colId xmlns:a16="http://schemas.microsoft.com/office/drawing/2014/main" val="2906810674"/>
                    </a:ext>
                  </a:extLst>
                </a:gridCol>
                <a:gridCol w="1186649">
                  <a:extLst>
                    <a:ext uri="{9D8B030D-6E8A-4147-A177-3AD203B41FA5}">
                      <a16:colId xmlns:a16="http://schemas.microsoft.com/office/drawing/2014/main" val="705686236"/>
                    </a:ext>
                  </a:extLst>
                </a:gridCol>
              </a:tblGrid>
              <a:tr h="51730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Cosine 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S&amp;P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8066931"/>
                  </a:ext>
                </a:extLst>
              </a:tr>
              <a:tr h="51730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PnL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131.08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2.45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17931"/>
                  </a:ext>
                </a:extLst>
              </a:tr>
              <a:tr h="5173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0.8098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0.4893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8406335"/>
                  </a:ext>
                </a:extLst>
              </a:tr>
              <a:tr h="5173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(22.04%)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(65.15%)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731669"/>
                  </a:ext>
                </a:extLst>
              </a:tr>
              <a:tr h="5173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Turnover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504508"/>
                  </a:ext>
                </a:extLst>
              </a:tr>
              <a:tr h="5173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786340"/>
                  </a:ext>
                </a:extLst>
              </a:tr>
            </a:tbl>
          </a:graphicData>
        </a:graphic>
      </p:graphicFrame>
      <p:pic>
        <p:nvPicPr>
          <p:cNvPr id="10248" name="Picture 8">
            <a:extLst>
              <a:ext uri="{FF2B5EF4-FFF2-40B4-BE49-F238E27FC236}">
                <a16:creationId xmlns:a16="http://schemas.microsoft.com/office/drawing/2014/main" id="{4DD2B621-F806-2549-98DF-07496B824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78" y="1931105"/>
            <a:ext cx="6742289" cy="408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85E07AB-D97B-4E42-9FA4-EEE571F6B7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1117788"/>
              </p:ext>
            </p:extLst>
          </p:nvPr>
        </p:nvGraphicFramePr>
        <p:xfrm>
          <a:off x="419364" y="-1247906"/>
          <a:ext cx="4724587" cy="292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12923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FC57-F83F-4743-92D3-A1326471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portfolio beta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CD633-7ED1-1744-85DD-24798255A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2622" y="2180496"/>
            <a:ext cx="4318185" cy="3678303"/>
          </a:xfrm>
        </p:spPr>
        <p:txBody>
          <a:bodyPr/>
          <a:lstStyle/>
          <a:p>
            <a:r>
              <a:rPr lang="en-US" dirty="0"/>
              <a:t>Market beta is extremely low, which is a good sign! </a:t>
            </a:r>
          </a:p>
          <a:p>
            <a:r>
              <a:rPr lang="en-US" dirty="0"/>
              <a:t>Want to be market neutral so we don’t get tied up in recessionary periods</a:t>
            </a:r>
          </a:p>
          <a:p>
            <a:endParaRPr lang="en-US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090979E3-F990-6C47-B51D-EDA06DE4C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96" y="2107623"/>
            <a:ext cx="6687826" cy="398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6290917-7FFB-F743-9698-41CE6AA374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1117788"/>
              </p:ext>
            </p:extLst>
          </p:nvPr>
        </p:nvGraphicFramePr>
        <p:xfrm>
          <a:off x="419364" y="-1247906"/>
          <a:ext cx="4724587" cy="292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90825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1308-8006-1B4E-95EC-0E98E1EBC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author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36F45-1847-794B-8717-9CF855585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694" y="1987220"/>
            <a:ext cx="5588789" cy="4442246"/>
          </a:xfrm>
        </p:spPr>
        <p:txBody>
          <a:bodyPr>
            <a:normAutofit/>
          </a:bodyPr>
          <a:lstStyle/>
          <a:p>
            <a:r>
              <a:rPr lang="en-US" dirty="0"/>
              <a:t>Lucas </a:t>
            </a:r>
            <a:r>
              <a:rPr lang="en-US" dirty="0" err="1"/>
              <a:t>Krenn</a:t>
            </a:r>
            <a:endParaRPr lang="en-US" dirty="0"/>
          </a:p>
          <a:p>
            <a:r>
              <a:rPr lang="en-US" dirty="0"/>
              <a:t>Born and raised (in Canada)</a:t>
            </a:r>
          </a:p>
          <a:p>
            <a:r>
              <a:rPr lang="en-US" dirty="0"/>
              <a:t>Graduated </a:t>
            </a:r>
            <a:r>
              <a:rPr lang="en-US" i="1" dirty="0"/>
              <a:t>summa cum laude </a:t>
            </a:r>
            <a:r>
              <a:rPr lang="en-US" dirty="0"/>
              <a:t>from McMaster University (in Canada) with an Hons. BSc. in Mathematics &amp; Statistics </a:t>
            </a:r>
          </a:p>
          <a:p>
            <a:pPr lvl="1"/>
            <a:r>
              <a:rPr lang="en-US" dirty="0"/>
              <a:t>Co-op program, fought tooth-and-nail to get front office quant experience</a:t>
            </a:r>
          </a:p>
          <a:p>
            <a:r>
              <a:rPr lang="en-US" dirty="0"/>
              <a:t>Graduated from the University of Toronto’s Master of Mathematical Finance (in Canada), academic status pending</a:t>
            </a:r>
          </a:p>
          <a:p>
            <a:pPr lvl="1"/>
            <a:r>
              <a:rPr lang="en-US" dirty="0"/>
              <a:t>Most recent role was Quantitative Research Intern at Polar Asset Management Partners</a:t>
            </a:r>
          </a:p>
          <a:p>
            <a:r>
              <a:rPr lang="en-US" dirty="0"/>
              <a:t>Actively seeking full-time employment opportunities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953DE-0E12-3047-B25E-FC93F35D7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449" y="2630312"/>
            <a:ext cx="2604764" cy="2611133"/>
          </a:xfrm>
          <a:prstGeom prst="rect">
            <a:avLst/>
          </a:prstGeom>
        </p:spPr>
      </p:pic>
      <p:pic>
        <p:nvPicPr>
          <p:cNvPr id="7170" name="Picture 2" descr="TD Asset Management - Responsible Investment Association">
            <a:extLst>
              <a:ext uri="{FF2B5EF4-FFF2-40B4-BE49-F238E27FC236}">
                <a16:creationId xmlns:a16="http://schemas.microsoft.com/office/drawing/2014/main" id="{91C1C98E-E38B-5D41-8C55-90A0A12D7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7848">
            <a:off x="6496122" y="2280387"/>
            <a:ext cx="2232378" cy="52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Ontario Teachers&amp;#39; Pension Plan (Asia) - Square Mile Relay">
            <a:extLst>
              <a:ext uri="{FF2B5EF4-FFF2-40B4-BE49-F238E27FC236}">
                <a16:creationId xmlns:a16="http://schemas.microsoft.com/office/drawing/2014/main" id="{A05C78CD-7E15-3B42-A4AD-BEA531E4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7641">
            <a:off x="9344378" y="5085023"/>
            <a:ext cx="2345266" cy="117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cMaster University sexual assault - CHCH">
            <a:extLst>
              <a:ext uri="{FF2B5EF4-FFF2-40B4-BE49-F238E27FC236}">
                <a16:creationId xmlns:a16="http://schemas.microsoft.com/office/drawing/2014/main" id="{6C780D3B-BF99-3D46-A493-FB86C4E5E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2341">
            <a:off x="6510314" y="4839775"/>
            <a:ext cx="2252143" cy="124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astle Ridge Asset Management | Artificial Intelligence">
            <a:extLst>
              <a:ext uri="{FF2B5EF4-FFF2-40B4-BE49-F238E27FC236}">
                <a16:creationId xmlns:a16="http://schemas.microsoft.com/office/drawing/2014/main" id="{69BEDA82-14C7-EA4E-AACB-46512F7A5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4740">
            <a:off x="9291460" y="2389052"/>
            <a:ext cx="2451100" cy="53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University of Toronto – Amgen Scholars">
            <a:extLst>
              <a:ext uri="{FF2B5EF4-FFF2-40B4-BE49-F238E27FC236}">
                <a16:creationId xmlns:a16="http://schemas.microsoft.com/office/drawing/2014/main" id="{BD210BAD-0E9B-7248-8FA9-F23483208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115" y="3853826"/>
            <a:ext cx="1984240" cy="7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Polar Asset Management Partners Inc. | LinkedIn">
            <a:extLst>
              <a:ext uri="{FF2B5EF4-FFF2-40B4-BE49-F238E27FC236}">
                <a16:creationId xmlns:a16="http://schemas.microsoft.com/office/drawing/2014/main" id="{AB5A9B41-D33C-1A40-90F6-57686E2D0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575" y="3217947"/>
            <a:ext cx="1373092" cy="137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657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FC57-F83F-4743-92D3-A1326471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turnover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CDD4-3CEA-6743-93DC-66DA09F74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5256655"/>
            <a:ext cx="11029615" cy="7167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 see that many companies report on the same day early-on in the year</a:t>
            </a:r>
          </a:p>
          <a:p>
            <a:r>
              <a:rPr lang="en-US" dirty="0"/>
              <a:t>Note: number of new reports not reflected on left chart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115F107-4F5C-A24D-B59E-29B073E74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2077719"/>
            <a:ext cx="5207050" cy="315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75A33BA-6113-6B4F-98A5-9CC43D4A2E01}"/>
              </a:ext>
            </a:extLst>
          </p:cNvPr>
          <p:cNvSpPr/>
          <p:nvPr/>
        </p:nvSpPr>
        <p:spPr>
          <a:xfrm>
            <a:off x="1146404" y="2361984"/>
            <a:ext cx="36000" cy="36000"/>
          </a:xfrm>
          <a:prstGeom prst="ellipse">
            <a:avLst/>
          </a:prstGeom>
          <a:solidFill>
            <a:srgbClr val="1500FD"/>
          </a:solidFill>
          <a:ln>
            <a:solidFill>
              <a:srgbClr val="1500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B80E301A-A475-A241-9046-D43BB8959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7" y="2068841"/>
            <a:ext cx="5207049" cy="318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0233003-E8DF-2747-8CD6-1E87B23679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1117788"/>
              </p:ext>
            </p:extLst>
          </p:nvPr>
        </p:nvGraphicFramePr>
        <p:xfrm>
          <a:off x="419364" y="-1247906"/>
          <a:ext cx="4724587" cy="292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75377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FC57-F83F-4743-92D3-A1326471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CDD4-3CEA-6743-93DC-66DA09F74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853076"/>
            <a:ext cx="10626275" cy="4120333"/>
          </a:xfrm>
        </p:spPr>
        <p:txBody>
          <a:bodyPr>
            <a:normAutofit/>
          </a:bodyPr>
          <a:lstStyle/>
          <a:p>
            <a:r>
              <a:rPr lang="en-US" dirty="0"/>
              <a:t>Try a couple of other scoring methods (Loughran McDonald Word Count, Multiprocessor </a:t>
            </a:r>
            <a:r>
              <a:rPr lang="en-US" dirty="0" err="1"/>
              <a:t>FinBERT</a:t>
            </a:r>
            <a:r>
              <a:rPr lang="en-US" dirty="0"/>
              <a:t>? </a:t>
            </a:r>
          </a:p>
          <a:p>
            <a:r>
              <a:rPr lang="en-US" dirty="0"/>
              <a:t>Add more portfolio analytics</a:t>
            </a:r>
          </a:p>
          <a:p>
            <a:r>
              <a:rPr lang="en-US" dirty="0"/>
              <a:t>Try volatility targeted portfolios, control for GICS sector</a:t>
            </a:r>
          </a:p>
        </p:txBody>
      </p:sp>
    </p:spTree>
    <p:extLst>
      <p:ext uri="{BB962C8B-B14F-4D97-AF65-F5344CB8AC3E}">
        <p14:creationId xmlns:p14="http://schemas.microsoft.com/office/powerpoint/2010/main" val="3793708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7F7F8-FE42-B945-B2C4-61C3D88C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B17FE-97F2-034C-A863-C6AF39618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Part 1: 4 Lessons for Developing Trading Strategies</a:t>
            </a:r>
          </a:p>
          <a:p>
            <a:r>
              <a:rPr lang="en-US" dirty="0"/>
              <a:t>Part II: Analysis of Strategies</a:t>
            </a:r>
          </a:p>
          <a:p>
            <a:pPr lvl="1"/>
            <a:r>
              <a:rPr lang="en-US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427489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9102-232A-1A4E-AC1B-089D8FB9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51E09-8A7A-124E-BE67-D0D5CAA49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/>
          <a:lstStyle/>
          <a:p>
            <a:r>
              <a:rPr lang="en-US" dirty="0"/>
              <a:t>Each year, publicly-listed American companies are asked by the SEC to provide investors with annual reports (Form 10-Ks)</a:t>
            </a:r>
          </a:p>
          <a:p>
            <a:r>
              <a:rPr lang="en-US" dirty="0"/>
              <a:t>Within these forms are information relating to the companies’ financial health, details outlining the performance over the past year, etc.</a:t>
            </a:r>
          </a:p>
          <a:p>
            <a:r>
              <a:rPr lang="en-US" dirty="0"/>
              <a:t>As with any data, these forms can be ‘squeezed’ for alpha in many ways </a:t>
            </a:r>
          </a:p>
          <a:p>
            <a:pPr lvl="1"/>
            <a:r>
              <a:rPr lang="en-US" dirty="0"/>
              <a:t>e.g. parsing and analyzing KPI results, parsing textual sentiment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B6784-7F52-354C-A810-9130E2E00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876" y="1964266"/>
            <a:ext cx="5414370" cy="380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2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01ED-EEB4-A540-91FA-DBF2FCB3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pipeline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3DE20BF-5F11-E547-9936-98D3B409B5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8122047"/>
              </p:ext>
            </p:extLst>
          </p:nvPr>
        </p:nvGraphicFramePr>
        <p:xfrm>
          <a:off x="440431" y="-505452"/>
          <a:ext cx="11311138" cy="6462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775C0D1-0198-974C-9501-B49D9D8BF236}"/>
              </a:ext>
            </a:extLst>
          </p:cNvPr>
          <p:cNvSpPr txBox="1"/>
          <p:nvPr/>
        </p:nvSpPr>
        <p:spPr>
          <a:xfrm>
            <a:off x="736848" y="5002566"/>
            <a:ext cx="1704513" cy="148257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Parse 10-K documents to trade textual sentiment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E2E9D-9835-E14A-BBCB-2EB4BB933F55}"/>
              </a:ext>
            </a:extLst>
          </p:cNvPr>
          <p:cNvSpPr txBox="1"/>
          <p:nvPr/>
        </p:nvSpPr>
        <p:spPr>
          <a:xfrm>
            <a:off x="3074139" y="3429000"/>
            <a:ext cx="1704513" cy="148257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SEC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Bloomberg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Yahoo Finance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Gautier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1D0F5-4C0E-5D41-9B17-08858A6FE0E9}"/>
              </a:ext>
            </a:extLst>
          </p:cNvPr>
          <p:cNvSpPr txBox="1"/>
          <p:nvPr/>
        </p:nvSpPr>
        <p:spPr>
          <a:xfrm>
            <a:off x="5243743" y="5002566"/>
            <a:ext cx="1704513" cy="148257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Cosine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Loughran-McDonald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FinBERT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3B943-C085-0440-BD97-EE079D04379B}"/>
              </a:ext>
            </a:extLst>
          </p:cNvPr>
          <p:cNvSpPr txBox="1"/>
          <p:nvPr/>
        </p:nvSpPr>
        <p:spPr>
          <a:xfrm>
            <a:off x="7412360" y="3428999"/>
            <a:ext cx="1704513" cy="148257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Equal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Target historical volatility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Long/short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53D638-0B30-C44A-9DAF-ACA4414F6DBD}"/>
              </a:ext>
            </a:extLst>
          </p:cNvPr>
          <p:cNvSpPr txBox="1"/>
          <p:nvPr/>
        </p:nvSpPr>
        <p:spPr>
          <a:xfrm>
            <a:off x="9750639" y="5002566"/>
            <a:ext cx="1704513" cy="148257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Sharpe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Turnover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Performance relative to benchmark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57201C-11C6-2E45-B7AC-FD13F4AB6A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589105" y="3191523"/>
            <a:ext cx="0" cy="181104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863601-4438-0C44-9F37-84E151232D58}"/>
              </a:ext>
            </a:extLst>
          </p:cNvPr>
          <p:cNvCxnSpPr>
            <a:cxnSpLocks/>
          </p:cNvCxnSpPr>
          <p:nvPr/>
        </p:nvCxnSpPr>
        <p:spPr>
          <a:xfrm>
            <a:off x="6088603" y="3191523"/>
            <a:ext cx="0" cy="181104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D28AAB-D618-E947-A215-09BCDCF86560}"/>
              </a:ext>
            </a:extLst>
          </p:cNvPr>
          <p:cNvCxnSpPr>
            <a:cxnSpLocks/>
          </p:cNvCxnSpPr>
          <p:nvPr/>
        </p:nvCxnSpPr>
        <p:spPr>
          <a:xfrm>
            <a:off x="10602895" y="3191523"/>
            <a:ext cx="0" cy="181104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B36EDB-A0C9-6A4B-ABBC-B3E0DC1C636B}"/>
              </a:ext>
            </a:extLst>
          </p:cNvPr>
          <p:cNvCxnSpPr>
            <a:cxnSpLocks/>
          </p:cNvCxnSpPr>
          <p:nvPr/>
        </p:nvCxnSpPr>
        <p:spPr>
          <a:xfrm>
            <a:off x="3942839" y="3191523"/>
            <a:ext cx="0" cy="23747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001AE5-0995-AB46-809F-A2CD77579FB6}"/>
              </a:ext>
            </a:extLst>
          </p:cNvPr>
          <p:cNvCxnSpPr>
            <a:cxnSpLocks/>
          </p:cNvCxnSpPr>
          <p:nvPr/>
        </p:nvCxnSpPr>
        <p:spPr>
          <a:xfrm>
            <a:off x="8294705" y="3191523"/>
            <a:ext cx="0" cy="23747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712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14C9B-4946-5442-9CD1-5349AE2C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CB1AF-B08D-FA4E-BA80-1DBD544030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Lessons for developing trading strategies </a:t>
            </a:r>
          </a:p>
        </p:txBody>
      </p:sp>
    </p:spTree>
    <p:extLst>
      <p:ext uri="{BB962C8B-B14F-4D97-AF65-F5344CB8AC3E}">
        <p14:creationId xmlns:p14="http://schemas.microsoft.com/office/powerpoint/2010/main" val="322649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A7FF-6C3C-9446-878C-D0F169DD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 of 10-k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7208-689C-754D-A658-1DAAD1E5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207049" cy="3678303"/>
          </a:xfrm>
        </p:spPr>
        <p:txBody>
          <a:bodyPr/>
          <a:lstStyle/>
          <a:p>
            <a:r>
              <a:rPr lang="en-US" dirty="0"/>
              <a:t>Before doing any sort of analysis of the data, I needed some priors to give me an idea of how these forms are formatted, the information they contain, and how they are divided</a:t>
            </a:r>
          </a:p>
          <a:p>
            <a:r>
              <a:rPr lang="en-US" dirty="0"/>
              <a:t>15 sections, each containing different information</a:t>
            </a:r>
          </a:p>
          <a:p>
            <a:r>
              <a:rPr lang="en-US" dirty="0"/>
              <a:t>Since we are looking to analyze sentiment, two sections in particular stand out:</a:t>
            </a:r>
          </a:p>
          <a:p>
            <a:pPr lvl="1"/>
            <a:r>
              <a:rPr lang="en-US" dirty="0"/>
              <a:t>Item 1A: Risk Factors </a:t>
            </a:r>
          </a:p>
          <a:p>
            <a:pPr lvl="1"/>
            <a:r>
              <a:rPr lang="en-US" dirty="0"/>
              <a:t>Item 7: Management’s Discussion &amp;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78CC4-A5E2-DC44-8CDA-F2D135EF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241" y="2000525"/>
            <a:ext cx="5786170" cy="42873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602B8E-C840-5549-8E80-BD3726F2A11B}"/>
              </a:ext>
            </a:extLst>
          </p:cNvPr>
          <p:cNvCxnSpPr>
            <a:cxnSpLocks/>
          </p:cNvCxnSpPr>
          <p:nvPr/>
        </p:nvCxnSpPr>
        <p:spPr>
          <a:xfrm flipH="1">
            <a:off x="7050952" y="2180496"/>
            <a:ext cx="699253" cy="2743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BD28B2-23C9-5042-A262-C42EBD464384}"/>
              </a:ext>
            </a:extLst>
          </p:cNvPr>
          <p:cNvCxnSpPr>
            <a:cxnSpLocks/>
          </p:cNvCxnSpPr>
          <p:nvPr/>
        </p:nvCxnSpPr>
        <p:spPr>
          <a:xfrm flipH="1">
            <a:off x="10358181" y="3593524"/>
            <a:ext cx="699253" cy="2743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7D860CD1-F135-BB46-90AE-623B2FE78999}"/>
              </a:ext>
            </a:extLst>
          </p:cNvPr>
          <p:cNvSpPr/>
          <p:nvPr/>
        </p:nvSpPr>
        <p:spPr>
          <a:xfrm>
            <a:off x="420517" y="9721"/>
            <a:ext cx="1026582" cy="410633"/>
          </a:xfrm>
          <a:custGeom>
            <a:avLst/>
            <a:gdLst>
              <a:gd name="connsiteX0" fmla="*/ 0 w 1026582"/>
              <a:gd name="connsiteY0" fmla="*/ 0 h 410633"/>
              <a:gd name="connsiteX1" fmla="*/ 821266 w 1026582"/>
              <a:gd name="connsiteY1" fmla="*/ 0 h 410633"/>
              <a:gd name="connsiteX2" fmla="*/ 1026582 w 1026582"/>
              <a:gd name="connsiteY2" fmla="*/ 205317 h 410633"/>
              <a:gd name="connsiteX3" fmla="*/ 821266 w 1026582"/>
              <a:gd name="connsiteY3" fmla="*/ 410633 h 410633"/>
              <a:gd name="connsiteX4" fmla="*/ 0 w 1026582"/>
              <a:gd name="connsiteY4" fmla="*/ 410633 h 410633"/>
              <a:gd name="connsiteX5" fmla="*/ 205317 w 1026582"/>
              <a:gd name="connsiteY5" fmla="*/ 205317 h 410633"/>
              <a:gd name="connsiteX6" fmla="*/ 0 w 1026582"/>
              <a:gd name="connsiteY6" fmla="*/ 0 h 4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6582" h="410633">
                <a:moveTo>
                  <a:pt x="0" y="0"/>
                </a:moveTo>
                <a:lnTo>
                  <a:pt x="821266" y="0"/>
                </a:lnTo>
                <a:lnTo>
                  <a:pt x="1026582" y="205317"/>
                </a:lnTo>
                <a:lnTo>
                  <a:pt x="821266" y="410633"/>
                </a:lnTo>
                <a:lnTo>
                  <a:pt x="0" y="410633"/>
                </a:lnTo>
                <a:lnTo>
                  <a:pt x="205317" y="20531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321" tIns="9335" rIns="214651" bIns="9335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/>
              <a:t>Have an idea</a:t>
            </a:r>
          </a:p>
        </p:txBody>
      </p:sp>
    </p:spTree>
    <p:extLst>
      <p:ext uri="{BB962C8B-B14F-4D97-AF65-F5344CB8AC3E}">
        <p14:creationId xmlns:p14="http://schemas.microsoft.com/office/powerpoint/2010/main" val="88602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A1855-8FF3-FD48-B69B-567CF7DD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1: Remain as general as 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949CE-1D1C-E74E-8205-418AACD35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828486" cy="3678303"/>
          </a:xfrm>
        </p:spPr>
        <p:txBody>
          <a:bodyPr/>
          <a:lstStyle/>
          <a:p>
            <a:r>
              <a:rPr lang="en-US" dirty="0"/>
              <a:t>Since I wanted to flex my fundamental knowledge a bit, I figured I would immediately jump to only analyzing airlines; this was a mistake</a:t>
            </a:r>
          </a:p>
          <a:p>
            <a:r>
              <a:rPr lang="en-US" dirty="0"/>
              <a:t>There are only so many airlines that have been publicly traded, and price history data is hard to come by</a:t>
            </a:r>
          </a:p>
          <a:p>
            <a:r>
              <a:rPr lang="en-US" dirty="0"/>
              <a:t>After all this, I decided to start with a more broad universe and then work my way down, if need be</a:t>
            </a:r>
          </a:p>
          <a:p>
            <a:r>
              <a:rPr lang="en-US" dirty="0"/>
              <a:t>(Quiz: how many biases can you count just in this one idea?)</a:t>
            </a:r>
          </a:p>
        </p:txBody>
      </p:sp>
      <p:pic>
        <p:nvPicPr>
          <p:cNvPr id="3074" name="Picture 2" descr="marketshare">
            <a:extLst>
              <a:ext uri="{FF2B5EF4-FFF2-40B4-BE49-F238E27FC236}">
                <a16:creationId xmlns:a16="http://schemas.microsoft.com/office/drawing/2014/main" id="{E341C284-49AD-3C41-BC75-26ABB1D13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645" y="2181392"/>
            <a:ext cx="5142089" cy="381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F4DEC2E-11E7-8143-B653-208D1696D413}"/>
              </a:ext>
            </a:extLst>
          </p:cNvPr>
          <p:cNvSpPr/>
          <p:nvPr/>
        </p:nvSpPr>
        <p:spPr>
          <a:xfrm>
            <a:off x="420517" y="9721"/>
            <a:ext cx="1026582" cy="410633"/>
          </a:xfrm>
          <a:custGeom>
            <a:avLst/>
            <a:gdLst>
              <a:gd name="connsiteX0" fmla="*/ 0 w 1026582"/>
              <a:gd name="connsiteY0" fmla="*/ 0 h 410633"/>
              <a:gd name="connsiteX1" fmla="*/ 821266 w 1026582"/>
              <a:gd name="connsiteY1" fmla="*/ 0 h 410633"/>
              <a:gd name="connsiteX2" fmla="*/ 1026582 w 1026582"/>
              <a:gd name="connsiteY2" fmla="*/ 205317 h 410633"/>
              <a:gd name="connsiteX3" fmla="*/ 821266 w 1026582"/>
              <a:gd name="connsiteY3" fmla="*/ 410633 h 410633"/>
              <a:gd name="connsiteX4" fmla="*/ 0 w 1026582"/>
              <a:gd name="connsiteY4" fmla="*/ 410633 h 410633"/>
              <a:gd name="connsiteX5" fmla="*/ 205317 w 1026582"/>
              <a:gd name="connsiteY5" fmla="*/ 205317 h 410633"/>
              <a:gd name="connsiteX6" fmla="*/ 0 w 1026582"/>
              <a:gd name="connsiteY6" fmla="*/ 0 h 4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6582" h="410633">
                <a:moveTo>
                  <a:pt x="0" y="0"/>
                </a:moveTo>
                <a:lnTo>
                  <a:pt x="821266" y="0"/>
                </a:lnTo>
                <a:lnTo>
                  <a:pt x="1026582" y="205317"/>
                </a:lnTo>
                <a:lnTo>
                  <a:pt x="821266" y="410633"/>
                </a:lnTo>
                <a:lnTo>
                  <a:pt x="0" y="410633"/>
                </a:lnTo>
                <a:lnTo>
                  <a:pt x="205317" y="20531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321" tIns="9335" rIns="214651" bIns="9335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/>
              <a:t>Have an idea</a:t>
            </a:r>
          </a:p>
        </p:txBody>
      </p:sp>
    </p:spTree>
    <p:extLst>
      <p:ext uri="{BB962C8B-B14F-4D97-AF65-F5344CB8AC3E}">
        <p14:creationId xmlns:p14="http://schemas.microsoft.com/office/powerpoint/2010/main" val="2680519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A1855-8FF3-FD48-B69B-567CF7DD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Data can be hard to come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949CE-1D1C-E74E-8205-418AACD35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828486" cy="3678303"/>
          </a:xfrm>
        </p:spPr>
        <p:txBody>
          <a:bodyPr/>
          <a:lstStyle/>
          <a:p>
            <a:r>
              <a:rPr lang="en-US" dirty="0"/>
              <a:t>While scraping 10-Ks is extremely easy using the SEC API, finding the necessary equity data is not so easy</a:t>
            </a:r>
          </a:p>
          <a:p>
            <a:r>
              <a:rPr lang="en-US" dirty="0"/>
              <a:t>Suppose we want all the stocks that have been listed in the S&amp;P 500 </a:t>
            </a:r>
          </a:p>
          <a:p>
            <a:r>
              <a:rPr lang="en-US" dirty="0"/>
              <a:t>Where can an amateur quant find a list of the historical constituents of an index? </a:t>
            </a:r>
          </a:p>
          <a:p>
            <a:r>
              <a:rPr lang="en-US" dirty="0"/>
              <a:t>Ultimately, I had to be given a dataset, since I could not come up with a valid list </a:t>
            </a:r>
          </a:p>
        </p:txBody>
      </p:sp>
      <p:pic>
        <p:nvPicPr>
          <p:cNvPr id="6154" name="Picture 10" descr="Dark-Souls-3-Dark-Souls | Dark fantasy art, Dark souls, Makhluk mitos">
            <a:extLst>
              <a:ext uri="{FF2B5EF4-FFF2-40B4-BE49-F238E27FC236}">
                <a16:creationId xmlns:a16="http://schemas.microsoft.com/office/drawing/2014/main" id="{67B6DACB-E9D7-634B-8400-4432C6F7A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474" y="1977630"/>
            <a:ext cx="2808993" cy="469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C32DCA-CA09-4340-BE17-88B8F4D193A5}"/>
              </a:ext>
            </a:extLst>
          </p:cNvPr>
          <p:cNvSpPr txBox="1"/>
          <p:nvPr/>
        </p:nvSpPr>
        <p:spPr>
          <a:xfrm>
            <a:off x="8096326" y="2073620"/>
            <a:ext cx="15352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902030302020204" pitchFamily="66" charset="0"/>
              </a:rPr>
              <a:t>Data vendors gatekeeping very basic stock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2845C6-992A-114C-910F-E567C3D8B976}"/>
              </a:ext>
            </a:extLst>
          </p:cNvPr>
          <p:cNvSpPr txBox="1"/>
          <p:nvPr/>
        </p:nvSpPr>
        <p:spPr>
          <a:xfrm>
            <a:off x="8239848" y="5191162"/>
            <a:ext cx="1535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902030302020204" pitchFamily="66" charset="0"/>
              </a:rPr>
              <a:t>me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16683D-8935-6D4B-9E99-6A10F98C892F}"/>
              </a:ext>
            </a:extLst>
          </p:cNvPr>
          <p:cNvGrpSpPr/>
          <p:nvPr/>
        </p:nvGrpSpPr>
        <p:grpSpPr>
          <a:xfrm>
            <a:off x="420517" y="9721"/>
            <a:ext cx="1950506" cy="410633"/>
            <a:chOff x="420517" y="9721"/>
            <a:chExt cx="1950506" cy="410633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5889F87-C3FC-6D41-9D34-F0B90C1734B1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Have an idea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F7CF961-C8D6-8E46-A5F0-5CCD28E94A04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574257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{94EF6182-603C-7B4A-83E1-3C73BA85B959}tf10001123</Template>
  <TotalTime>3110</TotalTime>
  <Words>1453</Words>
  <Application>Microsoft Macintosh PowerPoint</Application>
  <PresentationFormat>Widescreen</PresentationFormat>
  <Paragraphs>246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Comic Sans MS</vt:lpstr>
      <vt:lpstr>Gill Sans MT</vt:lpstr>
      <vt:lpstr>Wingdings 2</vt:lpstr>
      <vt:lpstr>Dividend</vt:lpstr>
      <vt:lpstr>10-k NLP Project progress update </vt:lpstr>
      <vt:lpstr>About the author</vt:lpstr>
      <vt:lpstr>Agenda</vt:lpstr>
      <vt:lpstr>Motivation</vt:lpstr>
      <vt:lpstr>Strategy pipeline</vt:lpstr>
      <vt:lpstr>Part 1</vt:lpstr>
      <vt:lpstr>Initial analysis of 10-k</vt:lpstr>
      <vt:lpstr>Lesson 1: Remain as general as possible</vt:lpstr>
      <vt:lpstr>Lesson 2: Data can be hard to come by</vt:lpstr>
      <vt:lpstr>Lesson 3: start with something simple</vt:lpstr>
      <vt:lpstr>Lesson 3: start with something simple</vt:lpstr>
      <vt:lpstr>Lesson 3: start with something simple</vt:lpstr>
      <vt:lpstr>A little bit about cosine similarity</vt:lpstr>
      <vt:lpstr>Another application of lesson 1</vt:lpstr>
      <vt:lpstr>Lesson 4: have some patience</vt:lpstr>
      <vt:lpstr>Cosine similarity portfolio construction</vt:lpstr>
      <vt:lpstr>Part ii</vt:lpstr>
      <vt:lpstr>Constructing a portfolio using cosine similarity</vt:lpstr>
      <vt:lpstr>Analysis of portfolio beta</vt:lpstr>
      <vt:lpstr>Analysis of turnover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10-k NLP Project progress update </dc:title>
  <dc:creator>Lucas Krenn</dc:creator>
  <cp:lastModifiedBy>Lucas Krenn</cp:lastModifiedBy>
  <cp:revision>56</cp:revision>
  <dcterms:created xsi:type="dcterms:W3CDTF">2021-09-01T15:37:44Z</dcterms:created>
  <dcterms:modified xsi:type="dcterms:W3CDTF">2021-09-03T19:28:32Z</dcterms:modified>
</cp:coreProperties>
</file>